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9" r:id="rId3"/>
    <p:sldId id="278" r:id="rId4"/>
    <p:sldId id="286" r:id="rId5"/>
    <p:sldId id="307" r:id="rId6"/>
    <p:sldId id="287" r:id="rId7"/>
    <p:sldId id="282" r:id="rId8"/>
    <p:sldId id="310" r:id="rId9"/>
    <p:sldId id="297" r:id="rId10"/>
    <p:sldId id="308" r:id="rId11"/>
    <p:sldId id="312" r:id="rId12"/>
    <p:sldId id="313" r:id="rId13"/>
    <p:sldId id="281" r:id="rId14"/>
    <p:sldId id="314" r:id="rId15"/>
    <p:sldId id="288" r:id="rId16"/>
    <p:sldId id="315" r:id="rId17"/>
    <p:sldId id="280" r:id="rId18"/>
    <p:sldId id="311" r:id="rId19"/>
    <p:sldId id="316" r:id="rId20"/>
    <p:sldId id="290" r:id="rId21"/>
    <p:sldId id="317" r:id="rId22"/>
    <p:sldId id="319" r:id="rId23"/>
    <p:sldId id="318" r:id="rId24"/>
    <p:sldId id="320" r:id="rId25"/>
    <p:sldId id="291" r:id="rId26"/>
    <p:sldId id="292" r:id="rId27"/>
    <p:sldId id="321" r:id="rId28"/>
    <p:sldId id="323" r:id="rId29"/>
    <p:sldId id="322" r:id="rId30"/>
    <p:sldId id="324" r:id="rId31"/>
    <p:sldId id="325" r:id="rId32"/>
    <p:sldId id="293" r:id="rId33"/>
    <p:sldId id="326" r:id="rId34"/>
    <p:sldId id="327" r:id="rId35"/>
    <p:sldId id="277" r:id="rId36"/>
    <p:sldId id="328" r:id="rId37"/>
    <p:sldId id="329" r:id="rId38"/>
    <p:sldId id="294" r:id="rId39"/>
    <p:sldId id="295" r:id="rId40"/>
    <p:sldId id="296" r:id="rId41"/>
    <p:sldId id="302" r:id="rId42"/>
    <p:sldId id="330" r:id="rId43"/>
    <p:sldId id="331" r:id="rId44"/>
    <p:sldId id="332" r:id="rId45"/>
    <p:sldId id="333" r:id="rId46"/>
    <p:sldId id="334" r:id="rId47"/>
    <p:sldId id="335" r:id="rId48"/>
    <p:sldId id="301" r:id="rId49"/>
    <p:sldId id="285" r:id="rId50"/>
    <p:sldId id="336" r:id="rId51"/>
    <p:sldId id="337" r:id="rId52"/>
    <p:sldId id="298" r:id="rId53"/>
    <p:sldId id="338" r:id="rId54"/>
    <p:sldId id="339" r:id="rId55"/>
    <p:sldId id="279" r:id="rId56"/>
    <p:sldId id="340" r:id="rId57"/>
    <p:sldId id="304" r:id="rId58"/>
    <p:sldId id="341" r:id="rId59"/>
    <p:sldId id="284" r:id="rId60"/>
    <p:sldId id="342" r:id="rId61"/>
    <p:sldId id="299" r:id="rId62"/>
    <p:sldId id="343" r:id="rId63"/>
    <p:sldId id="303" r:id="rId64"/>
    <p:sldId id="344" r:id="rId65"/>
    <p:sldId id="283" r:id="rId66"/>
    <p:sldId id="345" r:id="rId67"/>
    <p:sldId id="346" r:id="rId68"/>
    <p:sldId id="276"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8094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93094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55353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6878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408731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2100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8154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47150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0043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38077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1676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77305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99" y="627595"/>
            <a:ext cx="7071602" cy="560281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53683" y="6003985"/>
            <a:ext cx="3778370" cy="646331"/>
          </a:xfrm>
          <a:prstGeom prst="rect">
            <a:avLst/>
          </a:prstGeom>
          <a:noFill/>
        </p:spPr>
        <p:txBody>
          <a:bodyPr wrap="square" rtlCol="0">
            <a:spAutoFit/>
          </a:bodyPr>
          <a:lstStyle/>
          <a:p>
            <a:r>
              <a:rPr lang="zh-CN" altLang="en-US" sz="3600" dirty="0" smtClean="0">
                <a:solidFill>
                  <a:srgbClr val="FF0000"/>
                </a:solidFill>
                <a:latin typeface="方正超粗黑_GBK" panose="03000509000000000000" pitchFamily="65" charset="-122"/>
                <a:ea typeface="方正超粗黑_GBK" panose="03000509000000000000" pitchFamily="65" charset="-122"/>
              </a:rPr>
              <a:t>启动和点火</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126083" y="6003985"/>
            <a:ext cx="3778370" cy="646331"/>
          </a:xfrm>
          <a:prstGeom prst="rect">
            <a:avLst/>
          </a:prstGeom>
          <a:noFill/>
        </p:spPr>
        <p:txBody>
          <a:bodyPr wrap="square" rtlCol="0">
            <a:spAutoFit/>
          </a:bodyPr>
          <a:lstStyle/>
          <a:p>
            <a:r>
              <a:rPr lang="en-US" altLang="zh-CN" sz="3600" dirty="0" smtClean="0">
                <a:solidFill>
                  <a:srgbClr val="FF0000"/>
                </a:solidFill>
                <a:latin typeface="方正超粗黑_GBK" panose="03000509000000000000" pitchFamily="65" charset="-122"/>
                <a:ea typeface="方正超粗黑_GBK" panose="03000509000000000000" pitchFamily="65" charset="-122"/>
              </a:rPr>
              <a:t>2018.9.16</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978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495" y="0"/>
            <a:ext cx="6020741" cy="6858000"/>
          </a:xfrm>
          <a:prstGeom prst="rect">
            <a:avLst/>
          </a:prstGeom>
        </p:spPr>
      </p:pic>
      <p:sp>
        <p:nvSpPr>
          <p:cNvPr id="3" name="文本框 2"/>
          <p:cNvSpPr txBox="1"/>
          <p:nvPr/>
        </p:nvSpPr>
        <p:spPr>
          <a:xfrm>
            <a:off x="148903" y="628181"/>
            <a:ext cx="1015663" cy="5601639"/>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手动打开启动阀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0718" t="30280" r="41244" b="53759"/>
          <a:stretch/>
        </p:blipFill>
        <p:spPr>
          <a:xfrm>
            <a:off x="8341449" y="63315"/>
            <a:ext cx="3140562" cy="3506638"/>
          </a:xfrm>
          <a:prstGeom prst="rect">
            <a:avLst/>
          </a:prstGeom>
          <a:ln w="28575">
            <a:solidFill>
              <a:schemeClr val="accent4"/>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53835" t="38844" r="29432" b="37746"/>
          <a:stretch/>
        </p:blipFill>
        <p:spPr>
          <a:xfrm>
            <a:off x="7976315" y="3702278"/>
            <a:ext cx="3106662" cy="3003787"/>
          </a:xfrm>
          <a:prstGeom prst="rect">
            <a:avLst/>
          </a:prstGeom>
          <a:ln w="28575">
            <a:solidFill>
              <a:schemeClr val="accent4"/>
            </a:solidFill>
          </a:ln>
        </p:spPr>
      </p:pic>
      <p:sp>
        <p:nvSpPr>
          <p:cNvPr id="6" name="椭圆 5"/>
          <p:cNvSpPr/>
          <p:nvPr/>
        </p:nvSpPr>
        <p:spPr>
          <a:xfrm>
            <a:off x="5098212" y="6150634"/>
            <a:ext cx="715992" cy="555432"/>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5883215" y="6150634"/>
            <a:ext cx="2346385" cy="36230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240644" y="4300463"/>
            <a:ext cx="1526876"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无可用气源时不得手动驱动启动阀。必须将气源供到启动阀以防止损坏作动筒簿膜</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9" name="椭圆 8"/>
          <p:cNvSpPr/>
          <p:nvPr/>
        </p:nvSpPr>
        <p:spPr>
          <a:xfrm>
            <a:off x="1396416" y="3398807"/>
            <a:ext cx="1087991" cy="303471"/>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055082" y="3407433"/>
            <a:ext cx="1087991" cy="303471"/>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237945" y="3374502"/>
            <a:ext cx="818462" cy="369332"/>
          </a:xfrm>
          <a:prstGeom prst="rect">
            <a:avLst/>
          </a:prstGeom>
          <a:solidFill>
            <a:schemeClr val="bg2"/>
          </a:solidFill>
        </p:spPr>
        <p:txBody>
          <a:bodyPr wrap="square" rtlCol="0">
            <a:spAutoFit/>
          </a:bodyPr>
          <a:lstStyle/>
          <a:p>
            <a:r>
              <a:rPr lang="zh-CN" altLang="en-US" dirty="0" smtClean="0">
                <a:solidFill>
                  <a:srgbClr val="C00000"/>
                </a:solidFill>
                <a:latin typeface="方正超粗黑_GBK" panose="03000509000000000000" pitchFamily="65" charset="-122"/>
                <a:ea typeface="方正超粗黑_GBK" panose="03000509000000000000" pitchFamily="65" charset="-122"/>
              </a:rPr>
              <a:t>薄膜</a:t>
            </a:r>
            <a:r>
              <a:rPr lang="en-US" altLang="zh-CN" dirty="0" smtClean="0">
                <a:solidFill>
                  <a:srgbClr val="C00000"/>
                </a:solidFill>
                <a:latin typeface="方正超粗黑_GBK" panose="03000509000000000000" pitchFamily="65" charset="-122"/>
                <a:ea typeface="方正超粗黑_GBK" panose="03000509000000000000" pitchFamily="65" charset="-122"/>
              </a:rPr>
              <a:t>B</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1472495" y="2940928"/>
            <a:ext cx="818462" cy="369332"/>
          </a:xfrm>
          <a:prstGeom prst="rect">
            <a:avLst/>
          </a:prstGeom>
          <a:solidFill>
            <a:schemeClr val="bg2"/>
          </a:solidFill>
        </p:spPr>
        <p:txBody>
          <a:bodyPr wrap="square" rtlCol="0">
            <a:spAutoFit/>
          </a:bodyPr>
          <a:lstStyle/>
          <a:p>
            <a:r>
              <a:rPr lang="zh-CN" altLang="en-US" dirty="0" smtClean="0">
                <a:solidFill>
                  <a:srgbClr val="C00000"/>
                </a:solidFill>
                <a:latin typeface="方正超粗黑_GBK" panose="03000509000000000000" pitchFamily="65" charset="-122"/>
                <a:ea typeface="方正超粗黑_GBK" panose="03000509000000000000" pitchFamily="65" charset="-122"/>
              </a:rPr>
              <a:t>薄膜</a:t>
            </a:r>
            <a:r>
              <a:rPr lang="en-US" altLang="zh-CN" dirty="0" smtClean="0">
                <a:solidFill>
                  <a:srgbClr val="C00000"/>
                </a:solidFill>
                <a:latin typeface="方正超粗黑_GBK" panose="03000509000000000000" pitchFamily="65" charset="-122"/>
                <a:ea typeface="方正超粗黑_GBK" panose="03000509000000000000" pitchFamily="65" charset="-122"/>
              </a:rPr>
              <a:t>A</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17331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启动机</a:t>
            </a:r>
            <a:endParaRPr lang="zh-CN" altLang="en-US" dirty="0"/>
          </a:p>
        </p:txBody>
      </p:sp>
      <p:sp>
        <p:nvSpPr>
          <p:cNvPr id="3" name="内容占位符 2"/>
          <p:cNvSpPr>
            <a:spLocks noGrp="1"/>
          </p:cNvSpPr>
          <p:nvPr>
            <p:ph idx="1"/>
          </p:nvPr>
        </p:nvSpPr>
        <p:spPr/>
        <p:txBody>
          <a:bodyPr/>
          <a:lstStyle/>
          <a:p>
            <a:r>
              <a:rPr lang="zh-CN" altLang="en-US" dirty="0"/>
              <a:t>启动</a:t>
            </a:r>
            <a:r>
              <a:rPr lang="zh-CN" altLang="en-US" dirty="0" smtClean="0"/>
              <a:t>机是一</a:t>
            </a:r>
            <a:r>
              <a:rPr lang="zh-CN" altLang="en-US" dirty="0"/>
              <a:t>个单级</a:t>
            </a:r>
            <a:r>
              <a:rPr lang="en-US" altLang="zh-CN" dirty="0"/>
              <a:t>, </a:t>
            </a:r>
            <a:r>
              <a:rPr lang="zh-CN" altLang="en-US" dirty="0"/>
              <a:t>轴流式</a:t>
            </a:r>
            <a:r>
              <a:rPr lang="en-US" altLang="zh-CN" dirty="0"/>
              <a:t>, </a:t>
            </a:r>
            <a:r>
              <a:rPr lang="zh-CN" altLang="en-US" dirty="0"/>
              <a:t>涡轮空气马达</a:t>
            </a:r>
            <a:r>
              <a:rPr lang="zh-CN" altLang="en-US" dirty="0" smtClean="0"/>
              <a:t>。</a:t>
            </a:r>
            <a:endParaRPr lang="en-US" altLang="zh-CN" dirty="0" smtClean="0"/>
          </a:p>
          <a:p>
            <a:r>
              <a:rPr lang="zh-CN" altLang="en-US" dirty="0" smtClean="0"/>
              <a:t>发</a:t>
            </a:r>
            <a:r>
              <a:rPr lang="zh-CN" altLang="en-US" dirty="0"/>
              <a:t>动机启动机用</a:t>
            </a:r>
            <a:r>
              <a:rPr lang="en-US" altLang="zh-CN" dirty="0"/>
              <a:t>V</a:t>
            </a:r>
            <a:r>
              <a:rPr lang="zh-CN" altLang="en-US" dirty="0"/>
              <a:t>型夹固定于附件传动齿轮箱的前安装面</a:t>
            </a:r>
            <a:r>
              <a:rPr lang="en-US" altLang="zh-CN" dirty="0"/>
              <a:t>8</a:t>
            </a:r>
            <a:r>
              <a:rPr lang="zh-CN" altLang="en-US" dirty="0"/>
              <a:t>点钟位置。安装边上有一个定位销，可以提供安装到发动机的精确定位。</a:t>
            </a:r>
          </a:p>
          <a:p>
            <a:r>
              <a:rPr lang="zh-CN" altLang="en-US" dirty="0"/>
              <a:t>气动式启动机有一个空气进口和一个静子组件，包括：涡轮叶轮静子和转子，减速齿轮系，离合器组件和输出轴。</a:t>
            </a:r>
          </a:p>
          <a:p>
            <a:r>
              <a:rPr lang="zh-CN" altLang="en-US" dirty="0"/>
              <a:t>启动机使用减速齿轮和一个制动离合器驱动输出轴转动，输出轴连接到附件传动齿轮箱（</a:t>
            </a:r>
            <a:r>
              <a:rPr lang="en-US" altLang="zh-CN" dirty="0"/>
              <a:t>AGB</a:t>
            </a:r>
            <a:r>
              <a:rPr lang="zh-CN" altLang="en-US" dirty="0"/>
              <a:t>）。</a:t>
            </a:r>
          </a:p>
          <a:p>
            <a:endParaRPr lang="zh-CN" altLang="en-US" dirty="0"/>
          </a:p>
        </p:txBody>
      </p:sp>
    </p:spTree>
    <p:extLst>
      <p:ext uri="{BB962C8B-B14F-4D97-AF65-F5344CB8AC3E}">
        <p14:creationId xmlns:p14="http://schemas.microsoft.com/office/powerpoint/2010/main" val="1228510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启动机</a:t>
            </a:r>
            <a:endParaRPr lang="zh-CN" altLang="en-US" dirty="0"/>
          </a:p>
        </p:txBody>
      </p:sp>
      <p:sp>
        <p:nvSpPr>
          <p:cNvPr id="3" name="内容占位符 2"/>
          <p:cNvSpPr>
            <a:spLocks noGrp="1"/>
          </p:cNvSpPr>
          <p:nvPr>
            <p:ph idx="1"/>
          </p:nvPr>
        </p:nvSpPr>
        <p:spPr/>
        <p:txBody>
          <a:bodyPr/>
          <a:lstStyle/>
          <a:p>
            <a:r>
              <a:rPr lang="zh-CN" altLang="en-US" dirty="0"/>
              <a:t>气源通过一个打开的启动阀驱动在启动机内的涡轮空气马达，涡轮带动减速齿轮并接通离合器。离合器传送力矩到启动机的输出轴。只要供气源驱动涡轮转动</a:t>
            </a:r>
            <a:r>
              <a:rPr lang="en-US" altLang="zh-CN" dirty="0"/>
              <a:t>, </a:t>
            </a:r>
            <a:r>
              <a:rPr lang="zh-CN" altLang="en-US" dirty="0"/>
              <a:t>减速齿轮就接合离合器。启动机输出轴驱动附件传动齿轮箱（</a:t>
            </a:r>
            <a:r>
              <a:rPr lang="en-US" altLang="zh-CN" dirty="0"/>
              <a:t>AGB</a:t>
            </a:r>
            <a:r>
              <a:rPr lang="zh-CN" altLang="en-US" dirty="0"/>
              <a:t>）。</a:t>
            </a:r>
            <a:r>
              <a:rPr lang="en-US" altLang="zh-CN" dirty="0"/>
              <a:t>AGB</a:t>
            </a:r>
            <a:r>
              <a:rPr lang="zh-CN" altLang="en-US" dirty="0"/>
              <a:t>通过传动轴和其它齿轮驱动发动机高压（</a:t>
            </a:r>
            <a:r>
              <a:rPr lang="en-US" altLang="zh-CN" dirty="0"/>
              <a:t>N2</a:t>
            </a:r>
            <a:r>
              <a:rPr lang="zh-CN" altLang="en-US" dirty="0"/>
              <a:t>）转子。</a:t>
            </a:r>
          </a:p>
          <a:p>
            <a:r>
              <a:rPr lang="zh-CN" altLang="en-US" dirty="0"/>
              <a:t>大约在</a:t>
            </a:r>
            <a:r>
              <a:rPr lang="en-US" altLang="zh-CN" dirty="0"/>
              <a:t>55%N2</a:t>
            </a:r>
            <a:r>
              <a:rPr lang="zh-CN" altLang="en-US" dirty="0"/>
              <a:t>时</a:t>
            </a:r>
            <a:r>
              <a:rPr lang="en-US" altLang="zh-CN" dirty="0"/>
              <a:t>, </a:t>
            </a:r>
            <a:r>
              <a:rPr lang="zh-CN" altLang="en-US" dirty="0"/>
              <a:t>启动阀关闭从而切断供往启动机的气源。涡轮和减速齿轮降低转速，离合器脱开。然后启动机输出轴随着</a:t>
            </a:r>
            <a:r>
              <a:rPr lang="en-US" altLang="zh-CN" dirty="0"/>
              <a:t>AGB</a:t>
            </a:r>
            <a:r>
              <a:rPr lang="zh-CN" altLang="en-US" dirty="0"/>
              <a:t>和发动机转动，涡轮和减速齿轮继续减慢速度直到停</a:t>
            </a:r>
            <a:r>
              <a:rPr lang="zh-CN" altLang="en-US" dirty="0" smtClean="0"/>
              <a:t>止</a:t>
            </a:r>
            <a:endParaRPr lang="zh-CN" altLang="en-US" dirty="0"/>
          </a:p>
          <a:p>
            <a:endParaRPr lang="zh-CN" altLang="en-US" dirty="0"/>
          </a:p>
        </p:txBody>
      </p:sp>
    </p:spTree>
    <p:extLst>
      <p:ext uri="{BB962C8B-B14F-4D97-AF65-F5344CB8AC3E}">
        <p14:creationId xmlns:p14="http://schemas.microsoft.com/office/powerpoint/2010/main" val="388349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978" t="14969" r="2738" b="16855"/>
          <a:stretch/>
        </p:blipFill>
        <p:spPr>
          <a:xfrm>
            <a:off x="175328" y="267419"/>
            <a:ext cx="11841344" cy="6323162"/>
          </a:xfrm>
          <a:prstGeom prst="rect">
            <a:avLst/>
          </a:prstGeom>
        </p:spPr>
      </p:pic>
      <p:sp>
        <p:nvSpPr>
          <p:cNvPr id="3" name="文本框 2"/>
          <p:cNvSpPr txBox="1"/>
          <p:nvPr/>
        </p:nvSpPr>
        <p:spPr>
          <a:xfrm>
            <a:off x="10304605" y="117674"/>
            <a:ext cx="1712067"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启动机</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730314" y="5936117"/>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太阳轮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下箭头 4"/>
          <p:cNvSpPr/>
          <p:nvPr/>
        </p:nvSpPr>
        <p:spPr>
          <a:xfrm>
            <a:off x="1500997" y="440839"/>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1500997" y="3093997"/>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2251495" y="1553185"/>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6200000">
            <a:off x="2251495" y="4848476"/>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3735463">
            <a:off x="4898794" y="1613929"/>
            <a:ext cx="409418" cy="277750"/>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7864537" flipV="1">
            <a:off x="4898793" y="5148407"/>
            <a:ext cx="409418" cy="277750"/>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3260652" y="793095"/>
            <a:ext cx="923159" cy="10950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34168" y="-37902"/>
            <a:ext cx="852968" cy="830997"/>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气动涡轮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2113472" y="4390845"/>
            <a:ext cx="1283975" cy="6508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260504" y="4010316"/>
            <a:ext cx="852968" cy="830997"/>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导向</a:t>
            </a:r>
            <a:endPar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叶片</a:t>
            </a:r>
          </a:p>
        </p:txBody>
      </p:sp>
      <p:cxnSp>
        <p:nvCxnSpPr>
          <p:cNvPr id="21" name="直接箭头连接符 20"/>
          <p:cNvCxnSpPr/>
          <p:nvPr/>
        </p:nvCxnSpPr>
        <p:spPr>
          <a:xfrm flipH="1" flipV="1">
            <a:off x="6543856" y="3889060"/>
            <a:ext cx="1616733" cy="205454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888544" y="82103"/>
            <a:ext cx="820226" cy="830997"/>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行星</a:t>
            </a:r>
            <a:endPar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5" name="直接箭头连接符 24"/>
          <p:cNvCxnSpPr/>
          <p:nvPr/>
        </p:nvCxnSpPr>
        <p:spPr>
          <a:xfrm flipH="1">
            <a:off x="6610848" y="913100"/>
            <a:ext cx="277696" cy="4613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7431074" y="824764"/>
            <a:ext cx="820226" cy="83438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194646" y="394158"/>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1" name="文本框 30"/>
          <p:cNvSpPr txBox="1"/>
          <p:nvPr/>
        </p:nvSpPr>
        <p:spPr>
          <a:xfrm>
            <a:off x="8866572" y="1055906"/>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8666507" y="5321791"/>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33" name="直接箭头连接符 32"/>
          <p:cNvCxnSpPr/>
          <p:nvPr/>
        </p:nvCxnSpPr>
        <p:spPr>
          <a:xfrm flipH="1">
            <a:off x="8636891" y="1507237"/>
            <a:ext cx="639794" cy="11475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8666507" y="3875173"/>
            <a:ext cx="348365" cy="153337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8604759" y="2045143"/>
            <a:ext cx="1522652" cy="9190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133719" y="1788303"/>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离合器</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1" name="直接箭头连接符 40"/>
          <p:cNvCxnSpPr>
            <a:stCxn id="43" idx="0"/>
          </p:cNvCxnSpPr>
          <p:nvPr/>
        </p:nvCxnSpPr>
        <p:spPr>
          <a:xfrm flipH="1" flipV="1">
            <a:off x="10285151" y="3733790"/>
            <a:ext cx="553250" cy="96780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0285151" y="4701591"/>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输出轴</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5" name="直接箭头连接符 44"/>
          <p:cNvCxnSpPr/>
          <p:nvPr/>
        </p:nvCxnSpPr>
        <p:spPr>
          <a:xfrm flipH="1" flipV="1">
            <a:off x="9258755" y="3491763"/>
            <a:ext cx="701124" cy="234206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434068" y="5826562"/>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张力杆</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9" name="直接箭头连接符 48"/>
          <p:cNvCxnSpPr/>
          <p:nvPr/>
        </p:nvCxnSpPr>
        <p:spPr>
          <a:xfrm flipV="1">
            <a:off x="3258100" y="5718165"/>
            <a:ext cx="706165" cy="55977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013722" y="6128209"/>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包容环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2" name="文本框 51"/>
          <p:cNvSpPr txBox="1"/>
          <p:nvPr/>
        </p:nvSpPr>
        <p:spPr>
          <a:xfrm>
            <a:off x="3922030" y="188146"/>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切割环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53" name="直接箭头连接符 52"/>
          <p:cNvCxnSpPr>
            <a:stCxn id="52" idx="2"/>
          </p:cNvCxnSpPr>
          <p:nvPr/>
        </p:nvCxnSpPr>
        <p:spPr>
          <a:xfrm>
            <a:off x="4529669" y="649811"/>
            <a:ext cx="196520" cy="164021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1381376" y="1150171"/>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6" name="文本框 55"/>
          <p:cNvSpPr txBox="1"/>
          <p:nvPr/>
        </p:nvSpPr>
        <p:spPr>
          <a:xfrm>
            <a:off x="5484861" y="36586"/>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下箭头 9"/>
          <p:cNvSpPr/>
          <p:nvPr/>
        </p:nvSpPr>
        <p:spPr>
          <a:xfrm rot="12344084">
            <a:off x="5285343" y="440839"/>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5631175" y="6354512"/>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下箭头 8"/>
          <p:cNvSpPr/>
          <p:nvPr/>
        </p:nvSpPr>
        <p:spPr>
          <a:xfrm rot="20043127">
            <a:off x="5285898" y="5877543"/>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261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启动机减速齿轮系</a:t>
            </a:r>
            <a:endParaRPr lang="zh-CN" altLang="en-US" dirty="0"/>
          </a:p>
        </p:txBody>
      </p:sp>
      <p:sp>
        <p:nvSpPr>
          <p:cNvPr id="3" name="内容占位符 2"/>
          <p:cNvSpPr>
            <a:spLocks noGrp="1"/>
          </p:cNvSpPr>
          <p:nvPr>
            <p:ph idx="1"/>
          </p:nvPr>
        </p:nvSpPr>
        <p:spPr/>
        <p:txBody>
          <a:bodyPr/>
          <a:lstStyle/>
          <a:p>
            <a:r>
              <a:rPr lang="zh-CN" altLang="en-US" dirty="0"/>
              <a:t>减速齿轮系包括一个太阳轮，三个行星齿轮和一个齿环</a:t>
            </a:r>
            <a:r>
              <a:rPr lang="zh-CN" altLang="en-US" dirty="0" smtClean="0"/>
              <a:t>。</a:t>
            </a:r>
            <a:endParaRPr lang="en-US" altLang="zh-CN" dirty="0" smtClean="0"/>
          </a:p>
          <a:p>
            <a:r>
              <a:rPr lang="zh-CN" altLang="en-US" dirty="0" smtClean="0"/>
              <a:t>减</a:t>
            </a:r>
            <a:r>
              <a:rPr lang="zh-CN" altLang="en-US" dirty="0"/>
              <a:t>速齿轮系可将高转速、低扭矩转换成低转速高扭矩。一个太阳轮驱动三个啮合的行星齿轮，行星齿轮同时驱动一个齿环，以实现降低转速增大扭矩</a:t>
            </a:r>
            <a:r>
              <a:rPr lang="zh-CN" altLang="en-US" dirty="0" smtClean="0"/>
              <a:t>。</a:t>
            </a:r>
            <a:endParaRPr lang="en-US" altLang="zh-CN" dirty="0" smtClean="0"/>
          </a:p>
          <a:p>
            <a:r>
              <a:rPr lang="zh-CN" altLang="en-US" dirty="0" smtClean="0"/>
              <a:t>离</a:t>
            </a:r>
            <a:r>
              <a:rPr lang="zh-CN" altLang="en-US" dirty="0"/>
              <a:t>合器安装于齿轮系和输出轴之间，确保在发动机启动期间将气动涡轮的动力传输到输出轴，而当输出轴由发动机（</a:t>
            </a:r>
            <a:r>
              <a:rPr lang="en-US" altLang="zh-CN" dirty="0"/>
              <a:t>N2</a:t>
            </a:r>
            <a:r>
              <a:rPr lang="zh-CN" altLang="en-US" dirty="0"/>
              <a:t>）驱动时脱开启动机。</a:t>
            </a:r>
          </a:p>
        </p:txBody>
      </p:sp>
    </p:spTree>
    <p:extLst>
      <p:ext uri="{BB962C8B-B14F-4D97-AF65-F5344CB8AC3E}">
        <p14:creationId xmlns:p14="http://schemas.microsoft.com/office/powerpoint/2010/main" val="325752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1405" t="5918" r="21820" b="21012"/>
          <a:stretch/>
        </p:blipFill>
        <p:spPr>
          <a:xfrm>
            <a:off x="94890" y="979098"/>
            <a:ext cx="5710688" cy="4899805"/>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6978" t="14969" r="2738" b="16855"/>
          <a:stretch/>
        </p:blipFill>
        <p:spPr>
          <a:xfrm>
            <a:off x="5497826" y="224287"/>
            <a:ext cx="6458385" cy="3448714"/>
          </a:xfrm>
          <a:prstGeom prst="rect">
            <a:avLst/>
          </a:prstGeom>
          <a:ln w="28575">
            <a:solidFill>
              <a:schemeClr val="accent4"/>
            </a:solidFill>
          </a:ln>
        </p:spPr>
      </p:pic>
      <p:pic>
        <p:nvPicPr>
          <p:cNvPr id="5" name="图片 4"/>
          <p:cNvPicPr>
            <a:picLocks noChangeAspect="1"/>
          </p:cNvPicPr>
          <p:nvPr/>
        </p:nvPicPr>
        <p:blipFill>
          <a:blip r:embed="rId4"/>
          <a:stretch>
            <a:fillRect/>
          </a:stretch>
        </p:blipFill>
        <p:spPr>
          <a:xfrm>
            <a:off x="6326487" y="3429000"/>
            <a:ext cx="5353679" cy="3397677"/>
          </a:xfrm>
          <a:prstGeom prst="rect">
            <a:avLst/>
          </a:prstGeom>
        </p:spPr>
      </p:pic>
      <p:cxnSp>
        <p:nvCxnSpPr>
          <p:cNvPr id="6" name="直接箭头连接符 5"/>
          <p:cNvCxnSpPr>
            <a:stCxn id="8" idx="3"/>
          </p:cNvCxnSpPr>
          <p:nvPr/>
        </p:nvCxnSpPr>
        <p:spPr>
          <a:xfrm flipV="1">
            <a:off x="6050442" y="4895774"/>
            <a:ext cx="2364638" cy="133840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041152" y="6034122"/>
            <a:ext cx="1009290" cy="400110"/>
          </a:xfrm>
          <a:prstGeom prst="rect">
            <a:avLst/>
          </a:prstGeom>
          <a:solidFill>
            <a:schemeClr val="bg2"/>
          </a:solidFill>
        </p:spPr>
        <p:txBody>
          <a:bodyPr wrap="square" rtlCol="0">
            <a:spAutoFit/>
          </a:bodyPr>
          <a:lstStyle/>
          <a:p>
            <a:pPr algn="ctr"/>
            <a:r>
              <a:rPr lang="zh-CN" altLang="en-US" sz="2000" dirty="0" smtClean="0">
                <a:solidFill>
                  <a:srgbClr val="FF0000"/>
                </a:solidFill>
                <a:latin typeface="方正超粗黑_GBK" panose="03000509000000000000" pitchFamily="65" charset="-122"/>
                <a:ea typeface="方正超粗黑_GBK" panose="03000509000000000000" pitchFamily="65" charset="-122"/>
              </a:rPr>
              <a:t>太阳轮</a:t>
            </a:r>
            <a:endParaRPr lang="zh-CN" altLang="en-US" sz="2000" dirty="0">
              <a:solidFill>
                <a:srgbClr val="FF0000"/>
              </a:solidFill>
              <a:latin typeface="方正超粗黑_GBK" panose="03000509000000000000" pitchFamily="65" charset="-122"/>
              <a:ea typeface="方正超粗黑_GBK" panose="03000509000000000000" pitchFamily="65" charset="-122"/>
            </a:endParaRPr>
          </a:p>
        </p:txBody>
      </p:sp>
      <p:sp>
        <p:nvSpPr>
          <p:cNvPr id="7" name="下箭头 6"/>
          <p:cNvSpPr/>
          <p:nvPr/>
        </p:nvSpPr>
        <p:spPr>
          <a:xfrm rot="14875738">
            <a:off x="3621807" y="2864926"/>
            <a:ext cx="438828" cy="524422"/>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6724262" flipV="1">
            <a:off x="3621806" y="4331702"/>
            <a:ext cx="438828" cy="524422"/>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5400000" flipV="1">
            <a:off x="3707509" y="3486061"/>
            <a:ext cx="438828" cy="524422"/>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0800000" flipV="1">
            <a:off x="1205849" y="1686433"/>
            <a:ext cx="438828" cy="524422"/>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98778" y="1101933"/>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4283560" y="3528858"/>
            <a:ext cx="852968" cy="461665"/>
          </a:xfrm>
          <a:prstGeom prst="rect">
            <a:avLst/>
          </a:prstGeom>
          <a:solidFill>
            <a:schemeClr val="bg2"/>
          </a:solidFill>
        </p:spPr>
        <p:txBody>
          <a:bodyPr wrap="square" rtlCol="0">
            <a:spAutoFit/>
          </a:bodyPr>
          <a:lstStyle/>
          <a:p>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a:t>
            </a: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2205258" y="5334142"/>
            <a:ext cx="1160195"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启动机</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91218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楔块式超</a:t>
            </a:r>
            <a:r>
              <a:rPr lang="zh-CN" altLang="en-US" dirty="0" smtClean="0"/>
              <a:t>越离合器</a:t>
            </a:r>
            <a:endParaRPr lang="zh-CN" altLang="en-US" dirty="0"/>
          </a:p>
        </p:txBody>
      </p:sp>
      <p:sp>
        <p:nvSpPr>
          <p:cNvPr id="3" name="内容占位符 2"/>
          <p:cNvSpPr>
            <a:spLocks noGrp="1"/>
          </p:cNvSpPr>
          <p:nvPr>
            <p:ph idx="1"/>
          </p:nvPr>
        </p:nvSpPr>
        <p:spPr/>
        <p:txBody>
          <a:bodyPr/>
          <a:lstStyle/>
          <a:p>
            <a:r>
              <a:rPr lang="zh-CN" altLang="en-US" dirty="0"/>
              <a:t>楔块式超越离合器是利用主动件和从动件的转速变化或回转方向变换而自动接合和脱开的一种离合器</a:t>
            </a:r>
            <a:r>
              <a:rPr lang="zh-CN" altLang="en-US" dirty="0" smtClean="0"/>
              <a:t>。</a:t>
            </a:r>
            <a:endParaRPr lang="en-US" altLang="zh-CN" dirty="0" smtClean="0"/>
          </a:p>
          <a:p>
            <a:r>
              <a:rPr lang="zh-CN" altLang="en-US" dirty="0" smtClean="0"/>
              <a:t>当</a:t>
            </a:r>
            <a:r>
              <a:rPr lang="zh-CN" altLang="en-US" dirty="0"/>
              <a:t>主动件带动从动件一起转动时，称为接合状态</a:t>
            </a:r>
            <a:r>
              <a:rPr lang="zh-CN" altLang="en-US" dirty="0" smtClean="0"/>
              <a:t>；</a:t>
            </a:r>
            <a:endParaRPr lang="en-US" altLang="zh-CN" dirty="0" smtClean="0"/>
          </a:p>
          <a:p>
            <a:r>
              <a:rPr lang="zh-CN" altLang="en-US" dirty="0" smtClean="0"/>
              <a:t>当</a:t>
            </a:r>
            <a:r>
              <a:rPr lang="zh-CN" altLang="en-US" dirty="0"/>
              <a:t>主动件和从动件脱开以各自的速度转动时，称为超越状态</a:t>
            </a:r>
            <a:r>
              <a:rPr lang="zh-CN" altLang="en-US" dirty="0" smtClean="0"/>
              <a:t>。</a:t>
            </a:r>
            <a:endParaRPr lang="en-US" altLang="zh-CN" dirty="0" smtClean="0"/>
          </a:p>
          <a:p>
            <a:r>
              <a:rPr lang="zh-CN" altLang="en-US" dirty="0" smtClean="0"/>
              <a:t>驱</a:t>
            </a:r>
            <a:r>
              <a:rPr lang="zh-CN" altLang="en-US" dirty="0"/>
              <a:t>动元件只能从单一方向使从动件转动，如果驱动元件改变方向，从动元件就自动脱离不传递动力。</a:t>
            </a:r>
          </a:p>
        </p:txBody>
      </p:sp>
    </p:spTree>
    <p:extLst>
      <p:ext uri="{BB962C8B-B14F-4D97-AF65-F5344CB8AC3E}">
        <p14:creationId xmlns:p14="http://schemas.microsoft.com/office/powerpoint/2010/main" val="3866815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21" y="0"/>
            <a:ext cx="9698224" cy="6858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291" y="202177"/>
            <a:ext cx="3327242" cy="3313083"/>
          </a:xfrm>
          <a:prstGeom prst="rect">
            <a:avLst/>
          </a:prstGeom>
        </p:spPr>
      </p:pic>
      <p:sp>
        <p:nvSpPr>
          <p:cNvPr id="4" name="文本框 3"/>
          <p:cNvSpPr txBox="1"/>
          <p:nvPr/>
        </p:nvSpPr>
        <p:spPr>
          <a:xfrm>
            <a:off x="9576555" y="5785229"/>
            <a:ext cx="2449978"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离合器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8720858" y="3606098"/>
            <a:ext cx="3305675" cy="1754326"/>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楔块超越离合器由外环、内环、楔块、固定挡圈、挡环等组成。在低速运行时，楔块在弹簧作用下与内环保持接触，当超越转速达到某一极限时，使楔块径向与内环工作面脱开。</a:t>
            </a:r>
          </a:p>
        </p:txBody>
      </p:sp>
    </p:spTree>
    <p:extLst>
      <p:ext uri="{BB962C8B-B14F-4D97-AF65-F5344CB8AC3E}">
        <p14:creationId xmlns:p14="http://schemas.microsoft.com/office/powerpoint/2010/main" val="1077713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978" t="14969" r="2738" b="16855"/>
          <a:stretch/>
        </p:blipFill>
        <p:spPr>
          <a:xfrm>
            <a:off x="175328" y="267419"/>
            <a:ext cx="11841344" cy="6323162"/>
          </a:xfrm>
          <a:prstGeom prst="rect">
            <a:avLst/>
          </a:prstGeom>
        </p:spPr>
      </p:pic>
      <p:sp>
        <p:nvSpPr>
          <p:cNvPr id="3" name="文本框 2"/>
          <p:cNvSpPr txBox="1"/>
          <p:nvPr/>
        </p:nvSpPr>
        <p:spPr>
          <a:xfrm>
            <a:off x="10304605" y="117674"/>
            <a:ext cx="1712067"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启动机</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730314" y="5936117"/>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太阳轮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下箭头 4"/>
          <p:cNvSpPr/>
          <p:nvPr/>
        </p:nvSpPr>
        <p:spPr>
          <a:xfrm>
            <a:off x="1500997" y="440839"/>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1500997" y="3093997"/>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2251495" y="1553185"/>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6200000">
            <a:off x="2251495" y="4848476"/>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3735463">
            <a:off x="4898794" y="1613929"/>
            <a:ext cx="409418" cy="277750"/>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7864537" flipV="1">
            <a:off x="4898793" y="5148407"/>
            <a:ext cx="409418" cy="277750"/>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3260652" y="793095"/>
            <a:ext cx="923159" cy="10950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34168" y="-37902"/>
            <a:ext cx="852968" cy="830997"/>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气动涡轮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2113472" y="4390845"/>
            <a:ext cx="1283975" cy="6508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260504" y="4010316"/>
            <a:ext cx="852968" cy="830997"/>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导向</a:t>
            </a:r>
            <a:endPar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叶片</a:t>
            </a:r>
          </a:p>
        </p:txBody>
      </p:sp>
      <p:cxnSp>
        <p:nvCxnSpPr>
          <p:cNvPr id="21" name="直接箭头连接符 20"/>
          <p:cNvCxnSpPr/>
          <p:nvPr/>
        </p:nvCxnSpPr>
        <p:spPr>
          <a:xfrm flipH="1" flipV="1">
            <a:off x="6543856" y="3889060"/>
            <a:ext cx="1616733" cy="205454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888544" y="82103"/>
            <a:ext cx="820226" cy="830997"/>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行星</a:t>
            </a:r>
            <a:endPar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5" name="直接箭头连接符 24"/>
          <p:cNvCxnSpPr/>
          <p:nvPr/>
        </p:nvCxnSpPr>
        <p:spPr>
          <a:xfrm flipH="1">
            <a:off x="6610848" y="913100"/>
            <a:ext cx="277696" cy="4613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7431074" y="824764"/>
            <a:ext cx="820226" cy="83438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194646" y="394158"/>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1" name="文本框 30"/>
          <p:cNvSpPr txBox="1"/>
          <p:nvPr/>
        </p:nvSpPr>
        <p:spPr>
          <a:xfrm>
            <a:off x="8866572" y="1055906"/>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8666507" y="5321791"/>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33" name="直接箭头连接符 32"/>
          <p:cNvCxnSpPr/>
          <p:nvPr/>
        </p:nvCxnSpPr>
        <p:spPr>
          <a:xfrm flipH="1">
            <a:off x="8636891" y="1507237"/>
            <a:ext cx="639794" cy="11475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8666507" y="3875173"/>
            <a:ext cx="348365" cy="153337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8604759" y="2045143"/>
            <a:ext cx="1522652" cy="9190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133719" y="1788303"/>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离合器</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1" name="直接箭头连接符 40"/>
          <p:cNvCxnSpPr>
            <a:stCxn id="43" idx="0"/>
          </p:cNvCxnSpPr>
          <p:nvPr/>
        </p:nvCxnSpPr>
        <p:spPr>
          <a:xfrm flipH="1" flipV="1">
            <a:off x="10285151" y="3733790"/>
            <a:ext cx="553250" cy="96780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0285151" y="4701591"/>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输出轴</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5" name="直接箭头连接符 44"/>
          <p:cNvCxnSpPr/>
          <p:nvPr/>
        </p:nvCxnSpPr>
        <p:spPr>
          <a:xfrm flipH="1" flipV="1">
            <a:off x="9258755" y="3491763"/>
            <a:ext cx="701124" cy="234206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434068" y="5826562"/>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张力杆</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9" name="直接箭头连接符 48"/>
          <p:cNvCxnSpPr/>
          <p:nvPr/>
        </p:nvCxnSpPr>
        <p:spPr>
          <a:xfrm flipV="1">
            <a:off x="3258100" y="5718165"/>
            <a:ext cx="706165" cy="55977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013722" y="6128209"/>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包容环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2" name="文本框 51"/>
          <p:cNvSpPr txBox="1"/>
          <p:nvPr/>
        </p:nvSpPr>
        <p:spPr>
          <a:xfrm>
            <a:off x="3922030" y="188146"/>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切割环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53" name="直接箭头连接符 52"/>
          <p:cNvCxnSpPr>
            <a:stCxn id="52" idx="2"/>
          </p:cNvCxnSpPr>
          <p:nvPr/>
        </p:nvCxnSpPr>
        <p:spPr>
          <a:xfrm>
            <a:off x="4529669" y="649811"/>
            <a:ext cx="196520" cy="164021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1381376" y="1150171"/>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6" name="文本框 55"/>
          <p:cNvSpPr txBox="1"/>
          <p:nvPr/>
        </p:nvSpPr>
        <p:spPr>
          <a:xfrm>
            <a:off x="5484861" y="36586"/>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下箭头 9"/>
          <p:cNvSpPr/>
          <p:nvPr/>
        </p:nvSpPr>
        <p:spPr>
          <a:xfrm rot="12344084">
            <a:off x="5285343" y="440839"/>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5631175" y="6354512"/>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下箭头 8"/>
          <p:cNvSpPr/>
          <p:nvPr/>
        </p:nvSpPr>
        <p:spPr>
          <a:xfrm rot="20043127">
            <a:off x="5285898" y="5877543"/>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926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楔块式超越离合</a:t>
            </a:r>
            <a:r>
              <a:rPr lang="zh-CN" altLang="en-US" dirty="0" smtClean="0"/>
              <a:t>器工作</a:t>
            </a:r>
            <a:endParaRPr lang="zh-CN" altLang="en-US" dirty="0"/>
          </a:p>
        </p:txBody>
      </p:sp>
      <p:sp>
        <p:nvSpPr>
          <p:cNvPr id="3" name="内容占位符 2"/>
          <p:cNvSpPr>
            <a:spLocks noGrp="1"/>
          </p:cNvSpPr>
          <p:nvPr>
            <p:ph idx="1"/>
          </p:nvPr>
        </p:nvSpPr>
        <p:spPr/>
        <p:txBody>
          <a:bodyPr/>
          <a:lstStyle/>
          <a:p>
            <a:r>
              <a:rPr lang="zh-CN" altLang="en-US" dirty="0"/>
              <a:t>从启动开始至</a:t>
            </a:r>
            <a:r>
              <a:rPr lang="en-US" altLang="zh-CN" dirty="0"/>
              <a:t>55%N2</a:t>
            </a:r>
            <a:r>
              <a:rPr lang="zh-CN" altLang="en-US" dirty="0"/>
              <a:t>，气动涡</a:t>
            </a:r>
            <a:r>
              <a:rPr lang="zh-CN" altLang="en-US" dirty="0" smtClean="0"/>
              <a:t>轮</a:t>
            </a:r>
            <a:r>
              <a:rPr lang="zh-CN" altLang="en-US" dirty="0" smtClean="0">
                <a:sym typeface="Symbol" panose="05050102010706020507" pitchFamily="18" charset="2"/>
              </a:rPr>
              <a:t></a:t>
            </a:r>
            <a:r>
              <a:rPr lang="zh-CN" altLang="en-US" dirty="0" smtClean="0"/>
              <a:t>太</a:t>
            </a:r>
            <a:r>
              <a:rPr lang="zh-CN" altLang="en-US" dirty="0"/>
              <a:t>阳</a:t>
            </a:r>
            <a:r>
              <a:rPr lang="zh-CN" altLang="en-US" dirty="0" smtClean="0"/>
              <a:t>轮</a:t>
            </a:r>
            <a:r>
              <a:rPr lang="zh-CN" altLang="en-US" dirty="0" smtClean="0">
                <a:sym typeface="Symbol" panose="05050102010706020507" pitchFamily="18" charset="2"/>
              </a:rPr>
              <a:t></a:t>
            </a:r>
            <a:r>
              <a:rPr lang="zh-CN" altLang="en-US" dirty="0" smtClean="0"/>
              <a:t>行</a:t>
            </a:r>
            <a:r>
              <a:rPr lang="zh-CN" altLang="en-US" dirty="0"/>
              <a:t>星齿</a:t>
            </a:r>
            <a:r>
              <a:rPr lang="zh-CN" altLang="en-US" dirty="0" smtClean="0"/>
              <a:t>轮</a:t>
            </a:r>
            <a:r>
              <a:rPr lang="zh-CN" altLang="en-US" dirty="0">
                <a:sym typeface="Symbol" panose="05050102010706020507" pitchFamily="18" charset="2"/>
              </a:rPr>
              <a:t></a:t>
            </a:r>
            <a:r>
              <a:rPr lang="zh-CN" altLang="en-US" dirty="0" smtClean="0"/>
              <a:t>齿环</a:t>
            </a:r>
            <a:r>
              <a:rPr lang="zh-CN" altLang="en-US" dirty="0">
                <a:sym typeface="Symbol" panose="05050102010706020507" pitchFamily="18" charset="2"/>
              </a:rPr>
              <a:t></a:t>
            </a:r>
            <a:r>
              <a:rPr lang="zh-CN" altLang="en-US" dirty="0" smtClean="0"/>
              <a:t>离</a:t>
            </a:r>
            <a:r>
              <a:rPr lang="zh-CN" altLang="en-US" dirty="0"/>
              <a:t>合器外</a:t>
            </a:r>
            <a:r>
              <a:rPr lang="zh-CN" altLang="en-US" dirty="0" smtClean="0"/>
              <a:t>圈</a:t>
            </a:r>
            <a:r>
              <a:rPr lang="zh-CN" altLang="en-US" dirty="0">
                <a:sym typeface="Symbol" panose="05050102010706020507" pitchFamily="18" charset="2"/>
              </a:rPr>
              <a:t></a:t>
            </a:r>
            <a:r>
              <a:rPr lang="zh-CN" altLang="en-US" dirty="0" smtClean="0"/>
              <a:t>楔块</a:t>
            </a:r>
            <a:r>
              <a:rPr lang="zh-CN" altLang="en-US" dirty="0">
                <a:sym typeface="Symbol" panose="05050102010706020507" pitchFamily="18" charset="2"/>
              </a:rPr>
              <a:t></a:t>
            </a:r>
            <a:r>
              <a:rPr lang="zh-CN" altLang="en-US" dirty="0" smtClean="0"/>
              <a:t>离</a:t>
            </a:r>
            <a:r>
              <a:rPr lang="zh-CN" altLang="en-US" dirty="0"/>
              <a:t>合器内圈，从而外圈带动内圈转动。楔块保持在一个固定倾角位置</a:t>
            </a:r>
            <a:r>
              <a:rPr lang="zh-CN" altLang="en-US" dirty="0" smtClean="0"/>
              <a:t>。</a:t>
            </a:r>
            <a:endParaRPr lang="en-US" altLang="zh-CN" dirty="0" smtClean="0"/>
          </a:p>
          <a:p>
            <a:r>
              <a:rPr lang="zh-CN" altLang="en-US" dirty="0" smtClean="0"/>
              <a:t>当</a:t>
            </a:r>
            <a:r>
              <a:rPr lang="zh-CN" altLang="en-US" dirty="0"/>
              <a:t>转速大于</a:t>
            </a:r>
            <a:r>
              <a:rPr lang="en-US" altLang="zh-CN" dirty="0"/>
              <a:t>55%N2</a:t>
            </a:r>
            <a:r>
              <a:rPr lang="zh-CN" altLang="en-US" dirty="0"/>
              <a:t>时，内圈转速超过外圈转速时，楔块脱开，离合器处于自由状态。即启动机输出轴随发动机高压转子转动，气动涡轮和减速齿轮系会减慢速度直接停止转动</a:t>
            </a:r>
            <a:r>
              <a:rPr lang="zh-CN" altLang="en-US" dirty="0" smtClean="0"/>
              <a:t>。</a:t>
            </a:r>
            <a:endParaRPr lang="en-US" altLang="zh-CN" dirty="0" smtClean="0"/>
          </a:p>
          <a:p>
            <a:r>
              <a:rPr lang="zh-CN" altLang="en-US" dirty="0" smtClean="0"/>
              <a:t>如</a:t>
            </a:r>
            <a:r>
              <a:rPr lang="zh-CN" altLang="en-US" dirty="0"/>
              <a:t>果楔块不能脱开，出现反向驱动，即发动机高压转子带动启动机转动，一个张力杆会断裂，实现反向驱动保护。</a:t>
            </a:r>
          </a:p>
        </p:txBody>
      </p:sp>
    </p:spTree>
    <p:extLst>
      <p:ext uri="{BB962C8B-B14F-4D97-AF65-F5344CB8AC3E}">
        <p14:creationId xmlns:p14="http://schemas.microsoft.com/office/powerpoint/2010/main" val="582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a:t>
            </a:r>
            <a:r>
              <a:rPr lang="zh-CN" altLang="en-US" dirty="0"/>
              <a:t>动机启动系</a:t>
            </a:r>
            <a:r>
              <a:rPr lang="zh-CN" altLang="en-US" dirty="0" smtClean="0"/>
              <a:t>统</a:t>
            </a:r>
            <a:endParaRPr lang="zh-CN" altLang="en-US" dirty="0"/>
          </a:p>
        </p:txBody>
      </p:sp>
      <p:sp>
        <p:nvSpPr>
          <p:cNvPr id="3" name="内容占位符 2"/>
          <p:cNvSpPr>
            <a:spLocks noGrp="1"/>
          </p:cNvSpPr>
          <p:nvPr>
            <p:ph idx="1"/>
          </p:nvPr>
        </p:nvSpPr>
        <p:spPr/>
        <p:txBody>
          <a:bodyPr/>
          <a:lstStyle/>
          <a:p>
            <a:r>
              <a:rPr lang="zh-CN" altLang="en-US" dirty="0" smtClean="0"/>
              <a:t>发</a:t>
            </a:r>
            <a:r>
              <a:rPr lang="zh-CN" altLang="en-US" dirty="0"/>
              <a:t>动机的启动系统发动机启动和冷转过程中向启动机提供气动力，气动力驱动启动机转子转动，从而带动发动机高压（</a:t>
            </a:r>
            <a:r>
              <a:rPr lang="en-US" altLang="zh-CN" dirty="0"/>
              <a:t>N2</a:t>
            </a:r>
            <a:r>
              <a:rPr lang="zh-CN" altLang="en-US" dirty="0"/>
              <a:t>）转子转动</a:t>
            </a:r>
            <a:r>
              <a:rPr lang="zh-CN" altLang="en-US" dirty="0" smtClean="0"/>
              <a:t>。</a:t>
            </a:r>
            <a:endParaRPr lang="en-US" altLang="zh-CN" dirty="0" smtClean="0"/>
          </a:p>
          <a:p>
            <a:r>
              <a:rPr lang="en-US" altLang="zh-CN" dirty="0"/>
              <a:t>CFM56-7B</a:t>
            </a:r>
            <a:r>
              <a:rPr lang="zh-CN" altLang="en-US" dirty="0"/>
              <a:t>发动机采用气动式启动机，因而启动发动机需要气动力，气动力可以从辅助动力装置（</a:t>
            </a:r>
            <a:r>
              <a:rPr lang="en-US" altLang="zh-CN" dirty="0"/>
              <a:t>APU</a:t>
            </a:r>
            <a:r>
              <a:rPr lang="zh-CN" altLang="en-US" dirty="0"/>
              <a:t>）、地面气源车或另一台工作着的发动机引气获得。当利用</a:t>
            </a:r>
            <a:r>
              <a:rPr lang="en-US" altLang="zh-CN" dirty="0"/>
              <a:t>APU</a:t>
            </a:r>
            <a:r>
              <a:rPr lang="zh-CN" altLang="en-US" dirty="0"/>
              <a:t>引气启动发动机时，必须将</a:t>
            </a:r>
            <a:r>
              <a:rPr lang="en-US" altLang="zh-CN" dirty="0"/>
              <a:t>APU</a:t>
            </a:r>
            <a:r>
              <a:rPr lang="zh-CN" altLang="en-US" dirty="0"/>
              <a:t>引气阀打开。如果要用</a:t>
            </a:r>
            <a:r>
              <a:rPr lang="en-US" altLang="zh-CN" dirty="0"/>
              <a:t>APU</a:t>
            </a:r>
            <a:r>
              <a:rPr lang="zh-CN" altLang="en-US" dirty="0"/>
              <a:t>引气启动右侧发动机，还必须打开隔离阀，以使</a:t>
            </a:r>
            <a:r>
              <a:rPr lang="en-US" altLang="zh-CN" dirty="0"/>
              <a:t>APU</a:t>
            </a:r>
            <a:r>
              <a:rPr lang="zh-CN" altLang="en-US" dirty="0"/>
              <a:t>引气可通到右侧引气总管。如果用</a:t>
            </a:r>
            <a:r>
              <a:rPr lang="en-US" altLang="zh-CN" dirty="0"/>
              <a:t>APU</a:t>
            </a:r>
            <a:r>
              <a:rPr lang="zh-CN" altLang="en-US" dirty="0"/>
              <a:t>启动左侧发动机，不需要打开隔离阀。如果使用另一台工作着的发动机引气启动发动机，也必须要打开隔离阀，以实现交输供气。</a:t>
            </a:r>
          </a:p>
          <a:p>
            <a:endParaRPr lang="zh-CN" altLang="en-US" dirty="0"/>
          </a:p>
        </p:txBody>
      </p:sp>
    </p:spTree>
    <p:extLst>
      <p:ext uri="{BB962C8B-B14F-4D97-AF65-F5344CB8AC3E}">
        <p14:creationId xmlns:p14="http://schemas.microsoft.com/office/powerpoint/2010/main" val="1252634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009411" y="99916"/>
            <a:ext cx="8549324" cy="6640917"/>
          </a:xfrm>
          <a:prstGeom prst="rect">
            <a:avLst/>
          </a:prstGeom>
          <a:ln w="28575">
            <a:solidFill>
              <a:schemeClr val="accent4"/>
            </a:solidFill>
          </a:ln>
        </p:spPr>
      </p:pic>
      <p:cxnSp>
        <p:nvCxnSpPr>
          <p:cNvPr id="4" name="直接箭头连接符 3"/>
          <p:cNvCxnSpPr/>
          <p:nvPr/>
        </p:nvCxnSpPr>
        <p:spPr>
          <a:xfrm flipH="1" flipV="1">
            <a:off x="6731215" y="3414127"/>
            <a:ext cx="825524" cy="180455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556739" y="4987849"/>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张力杆</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flipH="1">
            <a:off x="7386823" y="1641605"/>
            <a:ext cx="635742" cy="136708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386823" y="1295356"/>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输出轴</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9" name="直接箭头连接符 8"/>
          <p:cNvCxnSpPr/>
          <p:nvPr/>
        </p:nvCxnSpPr>
        <p:spPr>
          <a:xfrm flipH="1" flipV="1">
            <a:off x="3986638" y="2587690"/>
            <a:ext cx="2405575" cy="250189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28450" y="993864"/>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a:off x="3986638" y="1164566"/>
            <a:ext cx="2337950" cy="82328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239373" y="4872433"/>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flipH="1" flipV="1">
            <a:off x="3952826" y="4696443"/>
            <a:ext cx="3902123" cy="135561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854949" y="5799197"/>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离合器</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8743224" y="195311"/>
            <a:ext cx="1712067"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启动机</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49565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切割环和包容环</a:t>
            </a:r>
          </a:p>
        </p:txBody>
      </p:sp>
      <p:sp>
        <p:nvSpPr>
          <p:cNvPr id="3" name="内容占位符 2"/>
          <p:cNvSpPr>
            <a:spLocks noGrp="1"/>
          </p:cNvSpPr>
          <p:nvPr>
            <p:ph idx="1"/>
          </p:nvPr>
        </p:nvSpPr>
        <p:spPr/>
        <p:txBody>
          <a:bodyPr/>
          <a:lstStyle/>
          <a:p>
            <a:r>
              <a:rPr lang="zh-CN" altLang="en-US" dirty="0" smtClean="0"/>
              <a:t>在</a:t>
            </a:r>
            <a:r>
              <a:rPr lang="zh-CN" altLang="en-US" dirty="0"/>
              <a:t>润滑口安装有一个滤盘，防止不需要的碎屑进入到发动机</a:t>
            </a:r>
            <a:r>
              <a:rPr lang="zh-CN" altLang="en-US" dirty="0" smtClean="0"/>
              <a:t>。</a:t>
            </a:r>
            <a:endParaRPr lang="en-US" altLang="zh-CN" dirty="0" smtClean="0"/>
          </a:p>
          <a:p>
            <a:r>
              <a:rPr lang="zh-CN" altLang="en-US" dirty="0" smtClean="0"/>
              <a:t>启</a:t>
            </a:r>
            <a:r>
              <a:rPr lang="zh-CN" altLang="en-US" dirty="0"/>
              <a:t>动组件包含有一个切割环，采用三层设计，用于当轴承故障时切割气动涡轮轮缘</a:t>
            </a:r>
            <a:r>
              <a:rPr lang="zh-CN" altLang="en-US" dirty="0" smtClean="0"/>
              <a:t>。</a:t>
            </a:r>
            <a:endParaRPr lang="en-US" altLang="zh-CN" dirty="0" smtClean="0"/>
          </a:p>
          <a:p>
            <a:r>
              <a:rPr lang="zh-CN" altLang="en-US" dirty="0" smtClean="0"/>
              <a:t>当</a:t>
            </a:r>
            <a:r>
              <a:rPr lang="zh-CN" altLang="en-US" dirty="0"/>
              <a:t>推力轴承故障时，涡轮会沿轴向运动，切割环能切割轮缘</a:t>
            </a:r>
            <a:r>
              <a:rPr lang="zh-CN" altLang="en-US" dirty="0" smtClean="0"/>
              <a:t>。</a:t>
            </a:r>
            <a:endParaRPr lang="en-US" altLang="zh-CN" dirty="0" smtClean="0"/>
          </a:p>
          <a:p>
            <a:r>
              <a:rPr lang="zh-CN" altLang="en-US" dirty="0" smtClean="0"/>
              <a:t>包</a:t>
            </a:r>
            <a:r>
              <a:rPr lang="zh-CN" altLang="en-US" dirty="0"/>
              <a:t>容环将包容高能涡轮缘和叶片碎片</a:t>
            </a:r>
            <a:r>
              <a:rPr lang="zh-CN" altLang="en-US" dirty="0" smtClean="0"/>
              <a:t>。</a:t>
            </a:r>
            <a:endParaRPr lang="zh-CN" altLang="en-US" dirty="0"/>
          </a:p>
        </p:txBody>
      </p:sp>
    </p:spTree>
    <p:extLst>
      <p:ext uri="{BB962C8B-B14F-4D97-AF65-F5344CB8AC3E}">
        <p14:creationId xmlns:p14="http://schemas.microsoft.com/office/powerpoint/2010/main" val="3781785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978" t="14969" r="2738" b="16855"/>
          <a:stretch/>
        </p:blipFill>
        <p:spPr>
          <a:xfrm>
            <a:off x="175328" y="267419"/>
            <a:ext cx="11841344" cy="6323162"/>
          </a:xfrm>
          <a:prstGeom prst="rect">
            <a:avLst/>
          </a:prstGeom>
        </p:spPr>
      </p:pic>
      <p:sp>
        <p:nvSpPr>
          <p:cNvPr id="3" name="文本框 2"/>
          <p:cNvSpPr txBox="1"/>
          <p:nvPr/>
        </p:nvSpPr>
        <p:spPr>
          <a:xfrm>
            <a:off x="10304605" y="117674"/>
            <a:ext cx="1712067"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启动机</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730314" y="5936117"/>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太阳轮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下箭头 4"/>
          <p:cNvSpPr/>
          <p:nvPr/>
        </p:nvSpPr>
        <p:spPr>
          <a:xfrm>
            <a:off x="1500997" y="440839"/>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1500997" y="3093997"/>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2251495" y="1553185"/>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6200000">
            <a:off x="2251495" y="4848476"/>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3735463">
            <a:off x="4898794" y="1613929"/>
            <a:ext cx="409418" cy="277750"/>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7864537" flipV="1">
            <a:off x="4898793" y="5148407"/>
            <a:ext cx="409418" cy="277750"/>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3260652" y="793095"/>
            <a:ext cx="923159" cy="10950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34168" y="-37902"/>
            <a:ext cx="852968" cy="830997"/>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气动涡轮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2113472" y="4390845"/>
            <a:ext cx="1283975" cy="6508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260504" y="4010316"/>
            <a:ext cx="852968" cy="830997"/>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导向</a:t>
            </a:r>
            <a:endPar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叶片</a:t>
            </a:r>
          </a:p>
        </p:txBody>
      </p:sp>
      <p:cxnSp>
        <p:nvCxnSpPr>
          <p:cNvPr id="21" name="直接箭头连接符 20"/>
          <p:cNvCxnSpPr/>
          <p:nvPr/>
        </p:nvCxnSpPr>
        <p:spPr>
          <a:xfrm flipH="1" flipV="1">
            <a:off x="6543856" y="3889060"/>
            <a:ext cx="1616733" cy="205454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888544" y="82103"/>
            <a:ext cx="820226" cy="830997"/>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行星</a:t>
            </a:r>
            <a:endPar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5" name="直接箭头连接符 24"/>
          <p:cNvCxnSpPr/>
          <p:nvPr/>
        </p:nvCxnSpPr>
        <p:spPr>
          <a:xfrm flipH="1">
            <a:off x="6610848" y="913100"/>
            <a:ext cx="277696" cy="4613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7431074" y="824764"/>
            <a:ext cx="820226" cy="83438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194646" y="394158"/>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1" name="文本框 30"/>
          <p:cNvSpPr txBox="1"/>
          <p:nvPr/>
        </p:nvSpPr>
        <p:spPr>
          <a:xfrm>
            <a:off x="8866572" y="1055906"/>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8666507" y="5321791"/>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33" name="直接箭头连接符 32"/>
          <p:cNvCxnSpPr/>
          <p:nvPr/>
        </p:nvCxnSpPr>
        <p:spPr>
          <a:xfrm flipH="1">
            <a:off x="8636891" y="1507237"/>
            <a:ext cx="639794" cy="11475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8666507" y="3875173"/>
            <a:ext cx="348365" cy="153337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8604759" y="2045143"/>
            <a:ext cx="1522652" cy="9190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133719" y="1788303"/>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离合器</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1" name="直接箭头连接符 40"/>
          <p:cNvCxnSpPr>
            <a:stCxn id="43" idx="0"/>
          </p:cNvCxnSpPr>
          <p:nvPr/>
        </p:nvCxnSpPr>
        <p:spPr>
          <a:xfrm flipH="1" flipV="1">
            <a:off x="10285151" y="3733790"/>
            <a:ext cx="553250" cy="96780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0285151" y="4701591"/>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输出轴</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5" name="直接箭头连接符 44"/>
          <p:cNvCxnSpPr/>
          <p:nvPr/>
        </p:nvCxnSpPr>
        <p:spPr>
          <a:xfrm flipH="1" flipV="1">
            <a:off x="9258755" y="3491763"/>
            <a:ext cx="701124" cy="234206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434068" y="5826562"/>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张力杆</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9" name="直接箭头连接符 48"/>
          <p:cNvCxnSpPr/>
          <p:nvPr/>
        </p:nvCxnSpPr>
        <p:spPr>
          <a:xfrm flipV="1">
            <a:off x="3258100" y="5718165"/>
            <a:ext cx="706165" cy="55977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013722" y="6128209"/>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包容环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2" name="文本框 51"/>
          <p:cNvSpPr txBox="1"/>
          <p:nvPr/>
        </p:nvSpPr>
        <p:spPr>
          <a:xfrm>
            <a:off x="3922030" y="188146"/>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切割环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53" name="直接箭头连接符 52"/>
          <p:cNvCxnSpPr>
            <a:stCxn id="52" idx="2"/>
          </p:cNvCxnSpPr>
          <p:nvPr/>
        </p:nvCxnSpPr>
        <p:spPr>
          <a:xfrm>
            <a:off x="4529669" y="649811"/>
            <a:ext cx="196520" cy="164021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1381376" y="1150171"/>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6" name="文本框 55"/>
          <p:cNvSpPr txBox="1"/>
          <p:nvPr/>
        </p:nvSpPr>
        <p:spPr>
          <a:xfrm>
            <a:off x="5484861" y="36586"/>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下箭头 9"/>
          <p:cNvSpPr/>
          <p:nvPr/>
        </p:nvSpPr>
        <p:spPr>
          <a:xfrm rot="12344084">
            <a:off x="5285343" y="440839"/>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5631175" y="6354512"/>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下箭头 8"/>
          <p:cNvSpPr/>
          <p:nvPr/>
        </p:nvSpPr>
        <p:spPr>
          <a:xfrm rot="20043127">
            <a:off x="5285898" y="5877543"/>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0365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a:t>
            </a:r>
            <a:r>
              <a:rPr lang="zh-CN" altLang="en-US" dirty="0" smtClean="0"/>
              <a:t>动机润</a:t>
            </a:r>
            <a:r>
              <a:rPr lang="zh-CN" altLang="en-US" dirty="0"/>
              <a:t>滑</a:t>
            </a:r>
          </a:p>
        </p:txBody>
      </p:sp>
      <p:sp>
        <p:nvSpPr>
          <p:cNvPr id="3" name="内容占位符 2"/>
          <p:cNvSpPr>
            <a:spLocks noGrp="1"/>
          </p:cNvSpPr>
          <p:nvPr>
            <p:ph idx="1"/>
          </p:nvPr>
        </p:nvSpPr>
        <p:spPr/>
        <p:txBody>
          <a:bodyPr/>
          <a:lstStyle/>
          <a:p>
            <a:r>
              <a:rPr lang="zh-CN" altLang="en-US" dirty="0" smtClean="0"/>
              <a:t>来</a:t>
            </a:r>
            <a:r>
              <a:rPr lang="zh-CN" altLang="en-US" dirty="0"/>
              <a:t>自</a:t>
            </a:r>
            <a:r>
              <a:rPr lang="en-US" altLang="zh-CN" dirty="0"/>
              <a:t>AGB</a:t>
            </a:r>
            <a:r>
              <a:rPr lang="zh-CN" altLang="en-US" dirty="0"/>
              <a:t>的滑油可用于冷却和润滑启动机重要部件</a:t>
            </a:r>
            <a:r>
              <a:rPr lang="zh-CN" altLang="en-US" dirty="0" smtClean="0"/>
              <a:t>。</a:t>
            </a:r>
            <a:endParaRPr lang="en-US" altLang="zh-CN" dirty="0" smtClean="0"/>
          </a:p>
          <a:p>
            <a:r>
              <a:rPr lang="zh-CN" altLang="en-US" dirty="0" smtClean="0"/>
              <a:t>当</a:t>
            </a:r>
            <a:r>
              <a:rPr lang="zh-CN" altLang="en-US" dirty="0"/>
              <a:t>发动机转动时，启动机持续接收</a:t>
            </a:r>
            <a:r>
              <a:rPr lang="en-US" altLang="zh-CN" dirty="0"/>
              <a:t>AGB</a:t>
            </a:r>
            <a:r>
              <a:rPr lang="zh-CN" altLang="en-US" dirty="0"/>
              <a:t>的滑油</a:t>
            </a:r>
            <a:r>
              <a:rPr lang="zh-CN" altLang="en-US" dirty="0" smtClean="0"/>
              <a:t>。</a:t>
            </a:r>
            <a:endParaRPr lang="en-US" altLang="zh-CN" dirty="0" smtClean="0"/>
          </a:p>
          <a:p>
            <a:r>
              <a:rPr lang="zh-CN" altLang="en-US" dirty="0" smtClean="0"/>
              <a:t>在</a:t>
            </a:r>
            <a:r>
              <a:rPr lang="zh-CN" altLang="en-US" dirty="0"/>
              <a:t>启动机壳体内有一个滑油泵，在启动和发动机工作过程中，可以向楔块离合器，齿轮和轴承提供滑油。滑油最终会返回到</a:t>
            </a:r>
            <a:r>
              <a:rPr lang="en-US" altLang="zh-CN" dirty="0"/>
              <a:t>AGB</a:t>
            </a:r>
            <a:r>
              <a:rPr lang="zh-CN" altLang="en-US" dirty="0"/>
              <a:t>，少量滑油留在启动机内</a:t>
            </a:r>
            <a:r>
              <a:rPr lang="zh-CN" altLang="en-US" dirty="0" smtClean="0"/>
              <a:t>。</a:t>
            </a:r>
            <a:endParaRPr lang="en-US" altLang="zh-CN" dirty="0" smtClean="0"/>
          </a:p>
          <a:p>
            <a:r>
              <a:rPr lang="zh-CN" altLang="en-US" dirty="0"/>
              <a:t>启动机安装后无需添加滑油到启动机。但新的启动机必须要加注少量滑油（</a:t>
            </a:r>
            <a:r>
              <a:rPr lang="en-US" altLang="zh-CN" dirty="0"/>
              <a:t>300CC</a:t>
            </a:r>
            <a:r>
              <a:rPr lang="zh-CN" altLang="en-US" dirty="0"/>
              <a:t>）。</a:t>
            </a:r>
          </a:p>
          <a:p>
            <a:endParaRPr lang="zh-CN" altLang="en-US" dirty="0"/>
          </a:p>
          <a:p>
            <a:endParaRPr lang="zh-CN" altLang="en-US" dirty="0"/>
          </a:p>
        </p:txBody>
      </p:sp>
    </p:spTree>
    <p:extLst>
      <p:ext uri="{BB962C8B-B14F-4D97-AF65-F5344CB8AC3E}">
        <p14:creationId xmlns:p14="http://schemas.microsoft.com/office/powerpoint/2010/main" val="723148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启动机勤务</a:t>
            </a:r>
          </a:p>
        </p:txBody>
      </p:sp>
      <p:sp>
        <p:nvSpPr>
          <p:cNvPr id="3" name="内容占位符 2"/>
          <p:cNvSpPr>
            <a:spLocks noGrp="1"/>
          </p:cNvSpPr>
          <p:nvPr>
            <p:ph idx="1"/>
          </p:nvPr>
        </p:nvSpPr>
        <p:spPr/>
        <p:txBody>
          <a:bodyPr/>
          <a:lstStyle/>
          <a:p>
            <a:r>
              <a:rPr lang="zh-CN" altLang="en-US" dirty="0"/>
              <a:t>启动机有一个用于排放和加注滑油的油</a:t>
            </a:r>
            <a:r>
              <a:rPr lang="zh-CN" altLang="en-US" dirty="0" smtClean="0"/>
              <a:t>孔。</a:t>
            </a:r>
            <a:r>
              <a:rPr lang="zh-CN" altLang="en-US" dirty="0"/>
              <a:t>该油孔带有一个磁性堵头，可以收集滑油中的金属屑。</a:t>
            </a:r>
          </a:p>
          <a:p>
            <a:r>
              <a:rPr lang="zh-CN" altLang="en-US" dirty="0"/>
              <a:t>启动机安装后无需添加滑油到启动机。但新的启动机必须要加注少量滑油（</a:t>
            </a:r>
            <a:r>
              <a:rPr lang="en-US" altLang="zh-CN" dirty="0"/>
              <a:t>300CC</a:t>
            </a:r>
            <a:r>
              <a:rPr lang="zh-CN" altLang="en-US" dirty="0"/>
              <a:t>）。启动机安装后</a:t>
            </a:r>
            <a:r>
              <a:rPr lang="en-US" altLang="zh-CN" dirty="0"/>
              <a:t>, AGB</a:t>
            </a:r>
            <a:r>
              <a:rPr lang="zh-CN" altLang="en-US" dirty="0"/>
              <a:t>维持启动机滑油量。</a:t>
            </a:r>
          </a:p>
          <a:p>
            <a:r>
              <a:rPr lang="zh-CN" altLang="en-US" dirty="0"/>
              <a:t>启动机勤务程序：</a:t>
            </a:r>
          </a:p>
          <a:p>
            <a:r>
              <a:rPr lang="zh-CN" altLang="en-US" dirty="0"/>
              <a:t>（</a:t>
            </a:r>
            <a:r>
              <a:rPr lang="en-US" altLang="zh-CN" dirty="0"/>
              <a:t>1</a:t>
            </a:r>
            <a:r>
              <a:rPr lang="zh-CN" altLang="en-US" dirty="0"/>
              <a:t>）从启动机底部磁堵壳体上拆除磁堵，并抛弃封圈</a:t>
            </a:r>
          </a:p>
          <a:p>
            <a:r>
              <a:rPr lang="zh-CN" altLang="en-US" dirty="0"/>
              <a:t>（</a:t>
            </a:r>
            <a:r>
              <a:rPr lang="en-US" altLang="zh-CN" dirty="0"/>
              <a:t>2</a:t>
            </a:r>
            <a:r>
              <a:rPr lang="zh-CN" altLang="en-US" dirty="0"/>
              <a:t>）安装一个</a:t>
            </a:r>
            <a:r>
              <a:rPr lang="en-US" altLang="zh-CN" dirty="0"/>
              <a:t>TEDECO DB-75</a:t>
            </a:r>
            <a:r>
              <a:rPr lang="zh-CN" altLang="en-US" dirty="0"/>
              <a:t>的转接头并且使用与</a:t>
            </a:r>
            <a:r>
              <a:rPr lang="en-US" altLang="zh-CN" dirty="0"/>
              <a:t>AGB</a:t>
            </a:r>
            <a:r>
              <a:rPr lang="zh-CN" altLang="en-US" dirty="0"/>
              <a:t>相同的发动机滑油给启动机补充滑油。</a:t>
            </a:r>
          </a:p>
          <a:p>
            <a:r>
              <a:rPr lang="zh-CN" altLang="en-US" dirty="0"/>
              <a:t>（</a:t>
            </a:r>
            <a:r>
              <a:rPr lang="en-US" altLang="zh-CN" dirty="0"/>
              <a:t>3</a:t>
            </a:r>
            <a:r>
              <a:rPr lang="zh-CN" altLang="en-US" dirty="0"/>
              <a:t>）拆除转接头，更换带有新封圈的磁堵。</a:t>
            </a:r>
          </a:p>
          <a:p>
            <a:endParaRPr lang="zh-CN" altLang="en-US" dirty="0"/>
          </a:p>
        </p:txBody>
      </p:sp>
    </p:spTree>
    <p:extLst>
      <p:ext uri="{BB962C8B-B14F-4D97-AF65-F5344CB8AC3E}">
        <p14:creationId xmlns:p14="http://schemas.microsoft.com/office/powerpoint/2010/main" val="1960298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21680" y="0"/>
            <a:ext cx="8948640" cy="6858000"/>
          </a:xfrm>
          <a:prstGeom prst="rect">
            <a:avLst/>
          </a:prstGeom>
        </p:spPr>
      </p:pic>
      <p:sp>
        <p:nvSpPr>
          <p:cNvPr id="3" name="文本框 2"/>
          <p:cNvSpPr txBox="1"/>
          <p:nvPr/>
        </p:nvSpPr>
        <p:spPr>
          <a:xfrm>
            <a:off x="323843" y="6000889"/>
            <a:ext cx="2591885"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机勤务</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43938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93045" y="0"/>
            <a:ext cx="7405909" cy="6858000"/>
          </a:xfrm>
          <a:prstGeom prst="rect">
            <a:avLst/>
          </a:prstGeom>
        </p:spPr>
      </p:pic>
      <p:sp>
        <p:nvSpPr>
          <p:cNvPr id="3" name="文本框 2"/>
          <p:cNvSpPr txBox="1"/>
          <p:nvPr/>
        </p:nvSpPr>
        <p:spPr>
          <a:xfrm>
            <a:off x="77634" y="878347"/>
            <a:ext cx="1015663" cy="5101307"/>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启动</a:t>
            </a:r>
            <a:r>
              <a:rPr lang="zh-CN" altLang="en-US" sz="5400" dirty="0" smtClean="0">
                <a:solidFill>
                  <a:srgbClr val="FF0000"/>
                </a:solidFill>
                <a:latin typeface="方正超粗黑_GBK" panose="03000509000000000000" pitchFamily="65" charset="-122"/>
                <a:ea typeface="方正超粗黑_GBK" panose="03000509000000000000" pitchFamily="65" charset="-122"/>
              </a:rPr>
              <a:t>机失效模式</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969121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启动机输出轴分</a:t>
            </a:r>
            <a:r>
              <a:rPr lang="zh-CN" altLang="en-US" dirty="0" smtClean="0"/>
              <a:t>离</a:t>
            </a:r>
            <a:endParaRPr lang="zh-CN" altLang="en-US" dirty="0"/>
          </a:p>
        </p:txBody>
      </p:sp>
      <p:sp>
        <p:nvSpPr>
          <p:cNvPr id="3" name="内容占位符 2"/>
          <p:cNvSpPr>
            <a:spLocks noGrp="1"/>
          </p:cNvSpPr>
          <p:nvPr>
            <p:ph idx="1"/>
          </p:nvPr>
        </p:nvSpPr>
        <p:spPr/>
        <p:txBody>
          <a:bodyPr/>
          <a:lstStyle/>
          <a:p>
            <a:r>
              <a:rPr lang="zh-CN" altLang="en-US" dirty="0" smtClean="0"/>
              <a:t>当</a:t>
            </a:r>
            <a:r>
              <a:rPr lang="zh-CN" altLang="en-US" dirty="0"/>
              <a:t>启动机正常运行时，动力的传动路径：气动涡</a:t>
            </a:r>
            <a:r>
              <a:rPr lang="zh-CN" altLang="en-US" dirty="0" smtClean="0"/>
              <a:t>轮</a:t>
            </a:r>
            <a:r>
              <a:rPr lang="zh-CN" altLang="en-US" dirty="0" smtClean="0">
                <a:sym typeface="Symbol" panose="05050102010706020507" pitchFamily="18" charset="2"/>
              </a:rPr>
              <a:t></a:t>
            </a:r>
            <a:r>
              <a:rPr lang="zh-CN" altLang="en-US" dirty="0" smtClean="0"/>
              <a:t>太</a:t>
            </a:r>
            <a:r>
              <a:rPr lang="zh-CN" altLang="en-US" dirty="0"/>
              <a:t>阳</a:t>
            </a:r>
            <a:r>
              <a:rPr lang="zh-CN" altLang="en-US" dirty="0" smtClean="0"/>
              <a:t>轮</a:t>
            </a:r>
            <a:r>
              <a:rPr lang="zh-CN" altLang="en-US" dirty="0">
                <a:sym typeface="Symbol" panose="05050102010706020507" pitchFamily="18" charset="2"/>
              </a:rPr>
              <a:t></a:t>
            </a:r>
            <a:r>
              <a:rPr lang="zh-CN" altLang="en-US" dirty="0" smtClean="0"/>
              <a:t>行</a:t>
            </a:r>
            <a:r>
              <a:rPr lang="zh-CN" altLang="en-US" dirty="0"/>
              <a:t>星齿</a:t>
            </a:r>
            <a:r>
              <a:rPr lang="zh-CN" altLang="en-US" dirty="0" smtClean="0"/>
              <a:t>轮</a:t>
            </a:r>
            <a:r>
              <a:rPr lang="zh-CN" altLang="en-US" dirty="0">
                <a:sym typeface="Symbol" panose="05050102010706020507" pitchFamily="18" charset="2"/>
              </a:rPr>
              <a:t></a:t>
            </a:r>
            <a:r>
              <a:rPr lang="zh-CN" altLang="en-US" dirty="0" smtClean="0"/>
              <a:t>齿环</a:t>
            </a:r>
            <a:r>
              <a:rPr lang="zh-CN" altLang="en-US" dirty="0">
                <a:sym typeface="Symbol" panose="05050102010706020507" pitchFamily="18" charset="2"/>
              </a:rPr>
              <a:t></a:t>
            </a:r>
            <a:r>
              <a:rPr lang="zh-CN" altLang="en-US" dirty="0" smtClean="0"/>
              <a:t>离</a:t>
            </a:r>
            <a:r>
              <a:rPr lang="zh-CN" altLang="en-US" dirty="0"/>
              <a:t>合器外</a:t>
            </a:r>
            <a:r>
              <a:rPr lang="zh-CN" altLang="en-US" dirty="0" smtClean="0"/>
              <a:t>圈</a:t>
            </a:r>
            <a:r>
              <a:rPr lang="zh-CN" altLang="en-US" dirty="0">
                <a:sym typeface="Symbol" panose="05050102010706020507" pitchFamily="18" charset="2"/>
              </a:rPr>
              <a:t></a:t>
            </a:r>
            <a:r>
              <a:rPr lang="zh-CN" altLang="en-US" dirty="0" smtClean="0"/>
              <a:t>楔块</a:t>
            </a:r>
            <a:r>
              <a:rPr lang="zh-CN" altLang="en-US" dirty="0">
                <a:sym typeface="Symbol" panose="05050102010706020507" pitchFamily="18" charset="2"/>
              </a:rPr>
              <a:t></a:t>
            </a:r>
            <a:r>
              <a:rPr lang="zh-CN" altLang="en-US" dirty="0" smtClean="0"/>
              <a:t>离</a:t>
            </a:r>
            <a:r>
              <a:rPr lang="zh-CN" altLang="en-US" dirty="0"/>
              <a:t>合器内</a:t>
            </a:r>
            <a:r>
              <a:rPr lang="zh-CN" altLang="en-US" dirty="0" smtClean="0"/>
              <a:t>圈</a:t>
            </a:r>
            <a:r>
              <a:rPr lang="zh-CN" altLang="en-US" dirty="0">
                <a:sym typeface="Symbol" panose="05050102010706020507" pitchFamily="18" charset="2"/>
              </a:rPr>
              <a:t></a:t>
            </a:r>
            <a:r>
              <a:rPr lang="zh-CN" altLang="en-US" dirty="0" smtClean="0"/>
              <a:t>离</a:t>
            </a:r>
            <a:r>
              <a:rPr lang="zh-CN" altLang="en-US" dirty="0"/>
              <a:t>合器输出</a:t>
            </a:r>
            <a:r>
              <a:rPr lang="zh-CN" altLang="en-US" dirty="0" smtClean="0"/>
              <a:t>轴</a:t>
            </a:r>
            <a:r>
              <a:rPr lang="zh-CN" altLang="en-US" dirty="0">
                <a:sym typeface="Symbol" panose="05050102010706020507" pitchFamily="18" charset="2"/>
              </a:rPr>
              <a:t></a:t>
            </a:r>
            <a:r>
              <a:rPr lang="zh-CN" altLang="en-US" dirty="0" smtClean="0"/>
              <a:t>张</a:t>
            </a:r>
            <a:r>
              <a:rPr lang="zh-CN" altLang="en-US" dirty="0"/>
              <a:t>力</a:t>
            </a:r>
            <a:r>
              <a:rPr lang="zh-CN" altLang="en-US" dirty="0" smtClean="0"/>
              <a:t>杆</a:t>
            </a:r>
            <a:r>
              <a:rPr lang="zh-CN" altLang="en-US" dirty="0">
                <a:sym typeface="Symbol" panose="05050102010706020507" pitchFamily="18" charset="2"/>
              </a:rPr>
              <a:t></a:t>
            </a:r>
            <a:r>
              <a:rPr lang="zh-CN" altLang="en-US" dirty="0" smtClean="0"/>
              <a:t>启</a:t>
            </a:r>
            <a:r>
              <a:rPr lang="zh-CN" altLang="en-US" dirty="0"/>
              <a:t>动机输出轴</a:t>
            </a:r>
            <a:r>
              <a:rPr lang="zh-CN" altLang="en-US" dirty="0" smtClean="0"/>
              <a:t>。</a:t>
            </a:r>
            <a:endParaRPr lang="en-US" altLang="zh-CN" dirty="0" smtClean="0"/>
          </a:p>
          <a:p>
            <a:r>
              <a:rPr lang="zh-CN" altLang="en-US" dirty="0" smtClean="0"/>
              <a:t>由</a:t>
            </a:r>
            <a:r>
              <a:rPr lang="zh-CN" altLang="en-US" dirty="0"/>
              <a:t>于不平衡力矩的作用，使螺杆螺帽相互摩擦。由于螺帽是锻造件，当它与螺杆的螺纹发生摩擦时容易磨损变细脱落，</a:t>
            </a:r>
            <a:r>
              <a:rPr lang="zh-CN" altLang="en-US" b="1" dirty="0">
                <a:solidFill>
                  <a:srgbClr val="C00000"/>
                </a:solidFill>
              </a:rPr>
              <a:t>张力杆将启动机的输出轴与离合器的输出轴分离</a:t>
            </a:r>
            <a:r>
              <a:rPr lang="zh-CN" altLang="en-US" dirty="0"/>
              <a:t>，即所谓的输出轴分离。由于输出轴的分离，导致从离合器内</a:t>
            </a:r>
            <a:r>
              <a:rPr lang="zh-CN" altLang="en-US" dirty="0" smtClean="0"/>
              <a:t>圈</a:t>
            </a:r>
            <a:r>
              <a:rPr lang="zh-CN" altLang="en-US" dirty="0">
                <a:sym typeface="Symbol" panose="05050102010706020507" pitchFamily="18" charset="2"/>
              </a:rPr>
              <a:t></a:t>
            </a:r>
            <a:r>
              <a:rPr lang="zh-CN" altLang="en-US" dirty="0" smtClean="0"/>
              <a:t>离</a:t>
            </a:r>
            <a:r>
              <a:rPr lang="zh-CN" altLang="en-US" dirty="0"/>
              <a:t>合器输出</a:t>
            </a:r>
            <a:r>
              <a:rPr lang="zh-CN" altLang="en-US" dirty="0" smtClean="0"/>
              <a:t>轴</a:t>
            </a:r>
            <a:r>
              <a:rPr lang="zh-CN" altLang="en-US" dirty="0">
                <a:sym typeface="Symbol" panose="05050102010706020507" pitchFamily="18" charset="2"/>
              </a:rPr>
              <a:t></a:t>
            </a:r>
            <a:r>
              <a:rPr lang="zh-CN" altLang="en-US" dirty="0" smtClean="0"/>
              <a:t>张</a:t>
            </a:r>
            <a:r>
              <a:rPr lang="zh-CN" altLang="en-US" dirty="0"/>
              <a:t>力</a:t>
            </a:r>
            <a:r>
              <a:rPr lang="zh-CN" altLang="en-US" dirty="0" smtClean="0"/>
              <a:t>杆</a:t>
            </a:r>
            <a:r>
              <a:rPr lang="zh-CN" altLang="en-US" dirty="0">
                <a:sym typeface="Symbol" panose="05050102010706020507" pitchFamily="18" charset="2"/>
              </a:rPr>
              <a:t></a:t>
            </a:r>
            <a:r>
              <a:rPr lang="zh-CN" altLang="en-US" dirty="0" smtClean="0"/>
              <a:t>启</a:t>
            </a:r>
            <a:r>
              <a:rPr lang="zh-CN" altLang="en-US" dirty="0"/>
              <a:t>动机输出轴的动力传输中断，启动机转动不能传递到发动机，造成</a:t>
            </a:r>
            <a:r>
              <a:rPr lang="zh-CN" altLang="en-US" b="1" dirty="0">
                <a:solidFill>
                  <a:srgbClr val="C00000"/>
                </a:solidFill>
              </a:rPr>
              <a:t>发动机无法启动</a:t>
            </a:r>
            <a:r>
              <a:rPr lang="zh-CN" altLang="en-US" dirty="0"/>
              <a:t>。</a:t>
            </a:r>
          </a:p>
          <a:p>
            <a:endParaRPr lang="zh-CN" altLang="en-US" dirty="0"/>
          </a:p>
        </p:txBody>
      </p:sp>
    </p:spTree>
    <p:extLst>
      <p:ext uri="{BB962C8B-B14F-4D97-AF65-F5344CB8AC3E}">
        <p14:creationId xmlns:p14="http://schemas.microsoft.com/office/powerpoint/2010/main" val="3491747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978" t="14969" r="2738" b="16855"/>
          <a:stretch/>
        </p:blipFill>
        <p:spPr>
          <a:xfrm>
            <a:off x="175328" y="267419"/>
            <a:ext cx="11841344" cy="6323162"/>
          </a:xfrm>
          <a:prstGeom prst="rect">
            <a:avLst/>
          </a:prstGeom>
        </p:spPr>
      </p:pic>
      <p:sp>
        <p:nvSpPr>
          <p:cNvPr id="3" name="文本框 2"/>
          <p:cNvSpPr txBox="1"/>
          <p:nvPr/>
        </p:nvSpPr>
        <p:spPr>
          <a:xfrm>
            <a:off x="10304605" y="117674"/>
            <a:ext cx="1712067"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启动机</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730314" y="5936117"/>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太阳轮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下箭头 4"/>
          <p:cNvSpPr/>
          <p:nvPr/>
        </p:nvSpPr>
        <p:spPr>
          <a:xfrm>
            <a:off x="1500997" y="440839"/>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1500997" y="3093997"/>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16200000">
            <a:off x="2251495" y="1553185"/>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6200000">
            <a:off x="2251495" y="4848476"/>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3735463">
            <a:off x="4898794" y="1613929"/>
            <a:ext cx="409418" cy="277750"/>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7864537" flipV="1">
            <a:off x="4898793" y="5148407"/>
            <a:ext cx="409418" cy="277750"/>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a:off x="3260652" y="793095"/>
            <a:ext cx="923159" cy="10950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34168" y="-37902"/>
            <a:ext cx="852968" cy="830997"/>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气动涡轮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2113472" y="4390845"/>
            <a:ext cx="1283975" cy="65087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260504" y="4010316"/>
            <a:ext cx="852968" cy="830997"/>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导向</a:t>
            </a:r>
            <a:endPar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叶片</a:t>
            </a:r>
          </a:p>
        </p:txBody>
      </p:sp>
      <p:cxnSp>
        <p:nvCxnSpPr>
          <p:cNvPr id="21" name="直接箭头连接符 20"/>
          <p:cNvCxnSpPr/>
          <p:nvPr/>
        </p:nvCxnSpPr>
        <p:spPr>
          <a:xfrm flipH="1" flipV="1">
            <a:off x="6543856" y="3889060"/>
            <a:ext cx="1616733" cy="205454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888544" y="82103"/>
            <a:ext cx="820226" cy="830997"/>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行星</a:t>
            </a:r>
            <a:endPar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齿轮</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5" name="直接箭头连接符 24"/>
          <p:cNvCxnSpPr/>
          <p:nvPr/>
        </p:nvCxnSpPr>
        <p:spPr>
          <a:xfrm flipH="1">
            <a:off x="6610848" y="913100"/>
            <a:ext cx="277696" cy="4613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7431074" y="824764"/>
            <a:ext cx="820226" cy="83438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194646" y="394158"/>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1" name="文本框 30"/>
          <p:cNvSpPr txBox="1"/>
          <p:nvPr/>
        </p:nvSpPr>
        <p:spPr>
          <a:xfrm>
            <a:off x="8866572" y="1055906"/>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8666507" y="5321791"/>
            <a:ext cx="820226"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内圈</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33" name="直接箭头连接符 32"/>
          <p:cNvCxnSpPr/>
          <p:nvPr/>
        </p:nvCxnSpPr>
        <p:spPr>
          <a:xfrm flipH="1">
            <a:off x="8636891" y="1507237"/>
            <a:ext cx="639794" cy="11475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8666507" y="3875173"/>
            <a:ext cx="348365" cy="153337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8604759" y="2045143"/>
            <a:ext cx="1522652" cy="9190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133719" y="1788303"/>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离合器</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1" name="直接箭头连接符 40"/>
          <p:cNvCxnSpPr>
            <a:stCxn id="43" idx="0"/>
          </p:cNvCxnSpPr>
          <p:nvPr/>
        </p:nvCxnSpPr>
        <p:spPr>
          <a:xfrm flipH="1" flipV="1">
            <a:off x="10285151" y="3733790"/>
            <a:ext cx="553250" cy="96780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0285151" y="4701591"/>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输出轴</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5" name="直接箭头连接符 44"/>
          <p:cNvCxnSpPr/>
          <p:nvPr/>
        </p:nvCxnSpPr>
        <p:spPr>
          <a:xfrm flipH="1" flipV="1">
            <a:off x="9258755" y="3491763"/>
            <a:ext cx="701124" cy="234206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434068" y="5826562"/>
            <a:ext cx="1106499"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张力杆</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9" name="直接箭头连接符 48"/>
          <p:cNvCxnSpPr/>
          <p:nvPr/>
        </p:nvCxnSpPr>
        <p:spPr>
          <a:xfrm flipV="1">
            <a:off x="3258100" y="5718165"/>
            <a:ext cx="706165" cy="55977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013722" y="6128209"/>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包容环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2" name="文本框 51"/>
          <p:cNvSpPr txBox="1"/>
          <p:nvPr/>
        </p:nvSpPr>
        <p:spPr>
          <a:xfrm>
            <a:off x="3922030" y="188146"/>
            <a:ext cx="1215277"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切割环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53" name="直接箭头连接符 52"/>
          <p:cNvCxnSpPr>
            <a:stCxn id="52" idx="2"/>
          </p:cNvCxnSpPr>
          <p:nvPr/>
        </p:nvCxnSpPr>
        <p:spPr>
          <a:xfrm>
            <a:off x="4529669" y="649811"/>
            <a:ext cx="196520" cy="164021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1381376" y="1150171"/>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6" name="文本框 55"/>
          <p:cNvSpPr txBox="1"/>
          <p:nvPr/>
        </p:nvSpPr>
        <p:spPr>
          <a:xfrm>
            <a:off x="5484861" y="36586"/>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下箭头 9"/>
          <p:cNvSpPr/>
          <p:nvPr/>
        </p:nvSpPr>
        <p:spPr>
          <a:xfrm rot="12344084">
            <a:off x="5285343" y="440839"/>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5631175" y="6354512"/>
            <a:ext cx="852968" cy="461665"/>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下箭头 8"/>
          <p:cNvSpPr/>
          <p:nvPr/>
        </p:nvSpPr>
        <p:spPr>
          <a:xfrm rot="20043127">
            <a:off x="5285898" y="5877543"/>
            <a:ext cx="698740" cy="670006"/>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2914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a:t>
            </a:r>
            <a:r>
              <a:rPr lang="zh-CN" altLang="en-US" dirty="0" smtClean="0"/>
              <a:t>轴</a:t>
            </a:r>
            <a:r>
              <a:rPr lang="zh-CN" altLang="en-US" dirty="0"/>
              <a:t>承失</a:t>
            </a:r>
            <a:r>
              <a:rPr lang="zh-CN" altLang="en-US" dirty="0" smtClean="0"/>
              <a:t>效</a:t>
            </a:r>
            <a:endParaRPr lang="zh-CN" altLang="en-US" dirty="0"/>
          </a:p>
        </p:txBody>
      </p:sp>
      <p:sp>
        <p:nvSpPr>
          <p:cNvPr id="3" name="内容占位符 2"/>
          <p:cNvSpPr>
            <a:spLocks noGrp="1"/>
          </p:cNvSpPr>
          <p:nvPr>
            <p:ph idx="1"/>
          </p:nvPr>
        </p:nvSpPr>
        <p:spPr/>
        <p:txBody>
          <a:bodyPr/>
          <a:lstStyle/>
          <a:p>
            <a:r>
              <a:rPr lang="zh-CN" altLang="en-US" dirty="0" smtClean="0"/>
              <a:t>气</a:t>
            </a:r>
            <a:r>
              <a:rPr lang="zh-CN" altLang="en-US" dirty="0"/>
              <a:t>动涡轮转子轴承是支撑涡轮盘的重要轴承，当轴承失效时，涡轮盘中心线偏离，涡轮叶片与导向叶片相接触，导致涡轮叶片部分断裂甚至完全折断，前方导向叶片也损伤严重</a:t>
            </a:r>
            <a:r>
              <a:rPr lang="zh-CN" altLang="en-US" dirty="0" smtClean="0"/>
              <a:t>。</a:t>
            </a:r>
            <a:endParaRPr lang="en-US" altLang="zh-CN" dirty="0" smtClean="0"/>
          </a:p>
          <a:p>
            <a:r>
              <a:rPr lang="zh-CN" altLang="en-US" dirty="0" smtClean="0"/>
              <a:t>当</a:t>
            </a:r>
            <a:r>
              <a:rPr lang="zh-CN" altLang="en-US" dirty="0"/>
              <a:t>涡轮叶片受损后，涡轮效率降低，继而输出轴输出功率降低，从而导致发动机不能达到要求的点火转速造成启动不成功事件。</a:t>
            </a:r>
          </a:p>
          <a:p>
            <a:endParaRPr lang="zh-CN" altLang="en-US" dirty="0"/>
          </a:p>
        </p:txBody>
      </p:sp>
    </p:spTree>
    <p:extLst>
      <p:ext uri="{BB962C8B-B14F-4D97-AF65-F5344CB8AC3E}">
        <p14:creationId xmlns:p14="http://schemas.microsoft.com/office/powerpoint/2010/main" val="68567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8554" b="12201"/>
          <a:stretch/>
        </p:blipFill>
        <p:spPr>
          <a:xfrm>
            <a:off x="346339" y="207034"/>
            <a:ext cx="11499322" cy="6443932"/>
          </a:xfrm>
          <a:prstGeom prst="rect">
            <a:avLst/>
          </a:prstGeom>
        </p:spPr>
      </p:pic>
      <p:sp>
        <p:nvSpPr>
          <p:cNvPr id="5" name="文本框 4"/>
          <p:cNvSpPr txBox="1"/>
          <p:nvPr/>
        </p:nvSpPr>
        <p:spPr>
          <a:xfrm>
            <a:off x="203073" y="6070066"/>
            <a:ext cx="3057712"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启动机气源</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580246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启动机失效模式</a:t>
            </a:r>
            <a:endParaRPr lang="zh-CN" altLang="en-US" dirty="0"/>
          </a:p>
        </p:txBody>
      </p:sp>
      <p:sp>
        <p:nvSpPr>
          <p:cNvPr id="3" name="内容占位符 2"/>
          <p:cNvSpPr>
            <a:spLocks noGrp="1"/>
          </p:cNvSpPr>
          <p:nvPr>
            <p:ph idx="1"/>
          </p:nvPr>
        </p:nvSpPr>
        <p:spPr/>
        <p:txBody>
          <a:bodyPr/>
          <a:lstStyle/>
          <a:p>
            <a:r>
              <a:rPr lang="en-US" altLang="zh-CN" dirty="0" smtClean="0"/>
              <a:t>3. </a:t>
            </a:r>
            <a:r>
              <a:rPr lang="zh-CN" altLang="en-US" dirty="0" smtClean="0"/>
              <a:t>涡</a:t>
            </a:r>
            <a:r>
              <a:rPr lang="zh-CN" altLang="en-US" dirty="0"/>
              <a:t>轮封严渗漏</a:t>
            </a:r>
          </a:p>
          <a:p>
            <a:r>
              <a:rPr lang="zh-CN" altLang="en-US" dirty="0"/>
              <a:t>涡轮碳封严可在启动机工作时防止滑油渗漏，封严失效会造成滑油渗漏。虽然涡轮封严渗漏的启动机不会直接导致启动不成功，但是由于启动机使用的是发动机的滑油（通附件齿轮箱），如果渗漏持续的时间长会</a:t>
            </a:r>
            <a:r>
              <a:rPr lang="zh-CN" altLang="en-US" b="1" dirty="0">
                <a:solidFill>
                  <a:srgbClr val="C00000"/>
                </a:solidFill>
              </a:rPr>
              <a:t>引起发动机滑油油量降低</a:t>
            </a:r>
            <a:r>
              <a:rPr lang="zh-CN" altLang="en-US" dirty="0"/>
              <a:t>。</a:t>
            </a:r>
          </a:p>
          <a:p>
            <a:r>
              <a:rPr lang="en-US" altLang="zh-CN" dirty="0"/>
              <a:t>4.</a:t>
            </a:r>
            <a:r>
              <a:rPr lang="zh-CN" altLang="en-US" dirty="0"/>
              <a:t>启动机连接到</a:t>
            </a:r>
            <a:r>
              <a:rPr lang="en-US" altLang="zh-CN" dirty="0"/>
              <a:t>AGB</a:t>
            </a:r>
            <a:r>
              <a:rPr lang="zh-CN" altLang="en-US" dirty="0"/>
              <a:t>的卡箍损坏</a:t>
            </a:r>
          </a:p>
          <a:p>
            <a:r>
              <a:rPr lang="zh-CN" altLang="en-US" dirty="0"/>
              <a:t>由于启动机到</a:t>
            </a:r>
            <a:r>
              <a:rPr lang="en-US" altLang="zh-CN" dirty="0"/>
              <a:t>AGB</a:t>
            </a:r>
            <a:r>
              <a:rPr lang="zh-CN" altLang="en-US" dirty="0"/>
              <a:t>连接卡箍损坏，造成发动机</a:t>
            </a:r>
            <a:r>
              <a:rPr lang="zh-CN" altLang="en-US" b="1" dirty="0">
                <a:solidFill>
                  <a:srgbClr val="C00000"/>
                </a:solidFill>
              </a:rPr>
              <a:t>滑油渗漏</a:t>
            </a:r>
            <a:r>
              <a:rPr lang="zh-CN" altLang="en-US" dirty="0"/>
              <a:t>，导致滑油油量低或者滑油压力低，曾经因此导至过数起</a:t>
            </a:r>
            <a:r>
              <a:rPr lang="zh-CN" altLang="en-US" b="1" dirty="0">
                <a:solidFill>
                  <a:srgbClr val="C00000"/>
                </a:solidFill>
              </a:rPr>
              <a:t>空中停车</a:t>
            </a:r>
            <a:r>
              <a:rPr lang="zh-CN" altLang="en-US" dirty="0"/>
              <a:t>。导致卡箍损坏的原因大多是由于维护人员在安装启动机时，没有按照飞机维护手册的操作程序，卡箍的安装力矩过大。</a:t>
            </a:r>
          </a:p>
          <a:p>
            <a:endParaRPr lang="zh-CN" altLang="en-US" dirty="0"/>
          </a:p>
        </p:txBody>
      </p:sp>
    </p:spTree>
    <p:extLst>
      <p:ext uri="{BB962C8B-B14F-4D97-AF65-F5344CB8AC3E}">
        <p14:creationId xmlns:p14="http://schemas.microsoft.com/office/powerpoint/2010/main" val="954614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地面启动发动机</a:t>
            </a:r>
            <a:r>
              <a:rPr lang="en-US" altLang="zh-CN" dirty="0"/>
              <a:t>-APU</a:t>
            </a:r>
            <a:r>
              <a:rPr lang="zh-CN" altLang="en-US" dirty="0"/>
              <a:t>引气启动</a:t>
            </a:r>
            <a:r>
              <a:rPr lang="en-US" altLang="zh-CN" dirty="0"/>
              <a:t>2</a:t>
            </a:r>
            <a:r>
              <a:rPr lang="zh-CN" altLang="en-US" dirty="0"/>
              <a:t>号发动</a:t>
            </a:r>
            <a:r>
              <a:rPr lang="zh-CN" altLang="en-US" dirty="0" smtClean="0"/>
              <a:t>机</a:t>
            </a:r>
            <a:endParaRPr lang="zh-CN" altLang="en-US" dirty="0"/>
          </a:p>
        </p:txBody>
      </p:sp>
      <p:sp>
        <p:nvSpPr>
          <p:cNvPr id="3" name="内容占位符 2"/>
          <p:cNvSpPr>
            <a:spLocks noGrp="1"/>
          </p:cNvSpPr>
          <p:nvPr>
            <p:ph idx="1"/>
          </p:nvPr>
        </p:nvSpPr>
        <p:spPr/>
        <p:txBody>
          <a:bodyPr/>
          <a:lstStyle/>
          <a:p>
            <a:r>
              <a:rPr lang="zh-CN" altLang="en-US" dirty="0" smtClean="0"/>
              <a:t>用</a:t>
            </a:r>
            <a:r>
              <a:rPr lang="zh-CN" altLang="en-US" dirty="0"/>
              <a:t>于发动机启动控制的电源来自电瓶汇流条</a:t>
            </a:r>
            <a:r>
              <a:rPr lang="zh-CN" altLang="en-US" dirty="0" smtClean="0"/>
              <a:t>。</a:t>
            </a:r>
            <a:endParaRPr lang="en-US" altLang="zh-CN" dirty="0" smtClean="0"/>
          </a:p>
          <a:p>
            <a:r>
              <a:rPr lang="zh-CN" altLang="en-US" dirty="0" smtClean="0"/>
              <a:t>发</a:t>
            </a:r>
            <a:r>
              <a:rPr lang="zh-CN" altLang="en-US" dirty="0"/>
              <a:t>动机启动电门和</a:t>
            </a:r>
            <a:r>
              <a:rPr lang="en-US" altLang="zh-CN" dirty="0"/>
              <a:t>DEU</a:t>
            </a:r>
            <a:r>
              <a:rPr lang="zh-CN" altLang="en-US" dirty="0"/>
              <a:t>控制启动系统的工作</a:t>
            </a:r>
            <a:r>
              <a:rPr lang="zh-CN" altLang="en-US" dirty="0" smtClean="0"/>
              <a:t>。</a:t>
            </a:r>
            <a:endParaRPr lang="en-US" altLang="zh-CN" dirty="0" smtClean="0"/>
          </a:p>
          <a:p>
            <a:r>
              <a:rPr lang="en-US" altLang="zh-CN" dirty="0" smtClean="0"/>
              <a:t>DEU</a:t>
            </a:r>
            <a:r>
              <a:rPr lang="zh-CN" altLang="en-US" dirty="0"/>
              <a:t>使用输入数据在公共显示系统</a:t>
            </a:r>
            <a:r>
              <a:rPr lang="en-US" altLang="zh-CN" dirty="0"/>
              <a:t>(CDS)</a:t>
            </a:r>
            <a:r>
              <a:rPr lang="zh-CN" altLang="en-US" dirty="0"/>
              <a:t>上显示发动机参数和启动阀位置。启动阀位置信息显示在主发动机显示器上，琥珀色</a:t>
            </a:r>
            <a:r>
              <a:rPr lang="en-US" altLang="zh-CN" dirty="0"/>
              <a:t>START VALVE OPEN</a:t>
            </a:r>
            <a:r>
              <a:rPr lang="zh-CN" altLang="en-US" dirty="0"/>
              <a:t>（启动阀打开）信息的二种工作模式：稳定和闪亮</a:t>
            </a:r>
            <a:r>
              <a:rPr lang="en-US" altLang="zh-CN" dirty="0"/>
              <a:t>(</a:t>
            </a:r>
            <a:r>
              <a:rPr lang="zh-CN" altLang="en-US" dirty="0"/>
              <a:t>机组警告</a:t>
            </a:r>
            <a:r>
              <a:rPr lang="en-US" altLang="zh-CN" dirty="0"/>
              <a:t>)</a:t>
            </a:r>
            <a:r>
              <a:rPr lang="zh-CN" altLang="en-US" dirty="0"/>
              <a:t>。当启动阀打开和启动电门在</a:t>
            </a:r>
            <a:r>
              <a:rPr lang="en-US" altLang="zh-CN" dirty="0"/>
              <a:t>GND</a:t>
            </a:r>
            <a:r>
              <a:rPr lang="zh-CN" altLang="en-US" dirty="0"/>
              <a:t>（地面）位置时，“</a:t>
            </a:r>
            <a:r>
              <a:rPr lang="en-US" altLang="zh-CN" dirty="0"/>
              <a:t>START VALVE OPEN”</a:t>
            </a:r>
            <a:r>
              <a:rPr lang="zh-CN" altLang="en-US" dirty="0"/>
              <a:t>信息显示稳定的琥珀色。当启动阀打开且启动电门不在</a:t>
            </a:r>
            <a:r>
              <a:rPr lang="en-US" altLang="zh-CN" dirty="0"/>
              <a:t>GND</a:t>
            </a:r>
            <a:r>
              <a:rPr lang="zh-CN" altLang="en-US" dirty="0"/>
              <a:t>位置时，“</a:t>
            </a:r>
            <a:r>
              <a:rPr lang="en-US" altLang="zh-CN" dirty="0"/>
              <a:t>START VALVE OPEN”</a:t>
            </a:r>
            <a:r>
              <a:rPr lang="zh-CN" altLang="en-US" dirty="0"/>
              <a:t>信息闪烁</a:t>
            </a:r>
            <a:r>
              <a:rPr lang="en-US" altLang="zh-CN" dirty="0"/>
              <a:t>10</a:t>
            </a:r>
            <a:r>
              <a:rPr lang="zh-CN" altLang="en-US" dirty="0"/>
              <a:t>秒然后稳定。</a:t>
            </a:r>
          </a:p>
          <a:p>
            <a:endParaRPr lang="zh-CN" altLang="en-US" dirty="0"/>
          </a:p>
        </p:txBody>
      </p:sp>
    </p:spTree>
    <p:extLst>
      <p:ext uri="{BB962C8B-B14F-4D97-AF65-F5344CB8AC3E}">
        <p14:creationId xmlns:p14="http://schemas.microsoft.com/office/powerpoint/2010/main" val="271293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491124"/>
            <a:ext cx="12192000" cy="5875753"/>
          </a:xfrm>
          <a:prstGeom prst="rect">
            <a:avLst/>
          </a:prstGeom>
        </p:spPr>
      </p:pic>
    </p:spTree>
    <p:extLst>
      <p:ext uri="{BB962C8B-B14F-4D97-AF65-F5344CB8AC3E}">
        <p14:creationId xmlns:p14="http://schemas.microsoft.com/office/powerpoint/2010/main" val="189839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地面启动发动机</a:t>
            </a:r>
          </a:p>
        </p:txBody>
      </p:sp>
      <p:sp>
        <p:nvSpPr>
          <p:cNvPr id="3" name="内容占位符 2"/>
          <p:cNvSpPr>
            <a:spLocks noGrp="1"/>
          </p:cNvSpPr>
          <p:nvPr>
            <p:ph idx="1"/>
          </p:nvPr>
        </p:nvSpPr>
        <p:spPr/>
        <p:txBody>
          <a:bodyPr/>
          <a:lstStyle/>
          <a:p>
            <a:r>
              <a:rPr lang="zh-CN" altLang="en-US" dirty="0"/>
              <a:t>当有电源和气源，且发动机启动电门放到</a:t>
            </a:r>
            <a:r>
              <a:rPr lang="en-US" altLang="zh-CN" dirty="0"/>
              <a:t>GRD</a:t>
            </a:r>
            <a:r>
              <a:rPr lang="zh-CN" altLang="en-US" dirty="0"/>
              <a:t>位置时发生以下情</a:t>
            </a:r>
            <a:r>
              <a:rPr lang="zh-CN" altLang="en-US" dirty="0" smtClean="0"/>
              <a:t>况：</a:t>
            </a:r>
            <a:endParaRPr lang="zh-CN" altLang="en-US" dirty="0"/>
          </a:p>
          <a:p>
            <a:r>
              <a:rPr lang="en-US" altLang="zh-CN" dirty="0"/>
              <a:t>1. EEC</a:t>
            </a:r>
            <a:r>
              <a:rPr lang="zh-CN" altLang="en-US" dirty="0"/>
              <a:t>接收到一个发动机启动信号</a:t>
            </a:r>
          </a:p>
          <a:p>
            <a:r>
              <a:rPr lang="en-US" altLang="zh-CN" dirty="0"/>
              <a:t>2. APU</a:t>
            </a:r>
            <a:r>
              <a:rPr lang="zh-CN" altLang="en-US" dirty="0"/>
              <a:t>电子控制组件（</a:t>
            </a:r>
            <a:r>
              <a:rPr lang="en-US" altLang="zh-CN" dirty="0"/>
              <a:t>ECU</a:t>
            </a:r>
            <a:r>
              <a:rPr lang="zh-CN" altLang="en-US" dirty="0"/>
              <a:t>）接收一个打开</a:t>
            </a:r>
            <a:r>
              <a:rPr lang="en-US" altLang="zh-CN" dirty="0"/>
              <a:t>APU</a:t>
            </a:r>
            <a:r>
              <a:rPr lang="zh-CN" altLang="en-US" dirty="0"/>
              <a:t>进气门的信号</a:t>
            </a:r>
          </a:p>
          <a:p>
            <a:r>
              <a:rPr lang="en-US" altLang="zh-CN" dirty="0"/>
              <a:t>3. </a:t>
            </a:r>
            <a:r>
              <a:rPr lang="zh-CN" altLang="en-US" dirty="0"/>
              <a:t>启动阀电磁线圈通电打开</a:t>
            </a:r>
          </a:p>
          <a:p>
            <a:r>
              <a:rPr lang="en-US" altLang="zh-CN" dirty="0"/>
              <a:t>4. </a:t>
            </a:r>
            <a:r>
              <a:rPr lang="zh-CN" altLang="en-US" dirty="0"/>
              <a:t>启动机离合器接合和发动机</a:t>
            </a:r>
            <a:r>
              <a:rPr lang="en-US" altLang="zh-CN" dirty="0"/>
              <a:t>N2</a:t>
            </a:r>
            <a:r>
              <a:rPr lang="zh-CN" altLang="en-US" dirty="0"/>
              <a:t>转子转动</a:t>
            </a:r>
          </a:p>
          <a:p>
            <a:r>
              <a:rPr lang="en-US" altLang="zh-CN" dirty="0"/>
              <a:t>5. P5</a:t>
            </a:r>
            <a:r>
              <a:rPr lang="zh-CN" altLang="en-US" dirty="0"/>
              <a:t>面板内的保持线圈通电以保持启动电门在</a:t>
            </a:r>
            <a:r>
              <a:rPr lang="en-US" altLang="zh-CN" dirty="0"/>
              <a:t>GRD</a:t>
            </a:r>
            <a:r>
              <a:rPr lang="zh-CN" altLang="en-US" dirty="0"/>
              <a:t>（地面）位</a:t>
            </a:r>
            <a:r>
              <a:rPr lang="zh-CN" altLang="en-US" dirty="0" smtClean="0"/>
              <a:t>置</a:t>
            </a:r>
            <a:endParaRPr lang="zh-CN" altLang="en-US" dirty="0"/>
          </a:p>
        </p:txBody>
      </p:sp>
    </p:spTree>
    <p:extLst>
      <p:ext uri="{BB962C8B-B14F-4D97-AF65-F5344CB8AC3E}">
        <p14:creationId xmlns:p14="http://schemas.microsoft.com/office/powerpoint/2010/main" val="3101639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地面启动发动机</a:t>
            </a:r>
          </a:p>
        </p:txBody>
      </p:sp>
      <p:sp>
        <p:nvSpPr>
          <p:cNvPr id="3" name="内容占位符 2"/>
          <p:cNvSpPr>
            <a:spLocks noGrp="1"/>
          </p:cNvSpPr>
          <p:nvPr>
            <p:ph idx="1"/>
          </p:nvPr>
        </p:nvSpPr>
        <p:spPr/>
        <p:txBody>
          <a:bodyPr/>
          <a:lstStyle/>
          <a:p>
            <a:r>
              <a:rPr lang="en-US" altLang="zh-CN" dirty="0" smtClean="0"/>
              <a:t>6</a:t>
            </a:r>
            <a:r>
              <a:rPr lang="en-US" altLang="zh-CN" dirty="0"/>
              <a:t>. </a:t>
            </a:r>
            <a:r>
              <a:rPr lang="zh-CN" altLang="en-US" dirty="0"/>
              <a:t>燃油和点火</a:t>
            </a:r>
          </a:p>
          <a:p>
            <a:r>
              <a:rPr lang="zh-CN" altLang="en-US" dirty="0"/>
              <a:t>在启动期间移动发动机启动手柄到慢车位置以提供燃油并点火。</a:t>
            </a:r>
          </a:p>
          <a:p>
            <a:r>
              <a:rPr lang="zh-CN" altLang="en-US" dirty="0"/>
              <a:t>在</a:t>
            </a:r>
            <a:r>
              <a:rPr lang="en-US" altLang="zh-CN" dirty="0"/>
              <a:t>N2</a:t>
            </a:r>
            <a:r>
              <a:rPr lang="zh-CN" altLang="en-US" dirty="0"/>
              <a:t>达到</a:t>
            </a:r>
            <a:r>
              <a:rPr lang="en-US" altLang="zh-CN" dirty="0"/>
              <a:t>55%</a:t>
            </a:r>
            <a:r>
              <a:rPr lang="zh-CN" altLang="en-US" dirty="0"/>
              <a:t>时，发生以下情况：</a:t>
            </a:r>
          </a:p>
          <a:p>
            <a:r>
              <a:rPr lang="zh-CN" altLang="en-US" dirty="0"/>
              <a:t>􀁺 </a:t>
            </a:r>
            <a:r>
              <a:rPr lang="en-US" altLang="zh-CN" dirty="0"/>
              <a:t>1. DEU</a:t>
            </a:r>
            <a:r>
              <a:rPr lang="zh-CN" altLang="en-US" dirty="0"/>
              <a:t>（电子显示组件）移除启动电门电磁线圈的电接地</a:t>
            </a:r>
          </a:p>
          <a:p>
            <a:r>
              <a:rPr lang="zh-CN" altLang="en-US" dirty="0"/>
              <a:t>􀁺 </a:t>
            </a:r>
            <a:r>
              <a:rPr lang="en-US" altLang="zh-CN" dirty="0"/>
              <a:t>2. </a:t>
            </a:r>
            <a:r>
              <a:rPr lang="zh-CN" altLang="en-US" dirty="0"/>
              <a:t>发动机启动电门回到</a:t>
            </a:r>
            <a:r>
              <a:rPr lang="en-US" altLang="zh-CN" dirty="0"/>
              <a:t>OFF</a:t>
            </a:r>
            <a:r>
              <a:rPr lang="zh-CN" altLang="en-US" dirty="0"/>
              <a:t>位置</a:t>
            </a:r>
          </a:p>
          <a:p>
            <a:r>
              <a:rPr lang="zh-CN" altLang="en-US" dirty="0"/>
              <a:t>􀁺 </a:t>
            </a:r>
            <a:r>
              <a:rPr lang="en-US" altLang="zh-CN" dirty="0"/>
              <a:t>3. </a:t>
            </a:r>
            <a:r>
              <a:rPr lang="zh-CN" altLang="en-US" dirty="0"/>
              <a:t>启动阀电磁线圈断电和阀门关闭。</a:t>
            </a:r>
          </a:p>
          <a:p>
            <a:r>
              <a:rPr lang="zh-CN" altLang="en-US" dirty="0"/>
              <a:t>􀁺 </a:t>
            </a:r>
            <a:r>
              <a:rPr lang="en-US" altLang="zh-CN" dirty="0"/>
              <a:t>4. EEC</a:t>
            </a:r>
            <a:r>
              <a:rPr lang="zh-CN" altLang="en-US" dirty="0"/>
              <a:t>接收发动机启动信号</a:t>
            </a:r>
          </a:p>
          <a:p>
            <a:endParaRPr lang="zh-CN" altLang="en-US" dirty="0"/>
          </a:p>
        </p:txBody>
      </p:sp>
    </p:spTree>
    <p:extLst>
      <p:ext uri="{BB962C8B-B14F-4D97-AF65-F5344CB8AC3E}">
        <p14:creationId xmlns:p14="http://schemas.microsoft.com/office/powerpoint/2010/main" val="1211529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14340" b="9183"/>
          <a:stretch/>
        </p:blipFill>
        <p:spPr>
          <a:xfrm>
            <a:off x="0" y="132244"/>
            <a:ext cx="12192000" cy="6593512"/>
          </a:xfrm>
          <a:prstGeom prst="rect">
            <a:avLst/>
          </a:prstGeom>
        </p:spPr>
      </p:pic>
      <p:sp>
        <p:nvSpPr>
          <p:cNvPr id="5" name="文本框 4"/>
          <p:cNvSpPr txBox="1"/>
          <p:nvPr/>
        </p:nvSpPr>
        <p:spPr>
          <a:xfrm>
            <a:off x="203073" y="152345"/>
            <a:ext cx="3057712"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启动控制电路</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802562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发动机启动基本程</a:t>
            </a:r>
            <a:r>
              <a:rPr lang="zh-CN" altLang="en-US" dirty="0" smtClean="0"/>
              <a:t>序</a:t>
            </a:r>
            <a:endParaRPr lang="zh-CN" altLang="en-US" dirty="0"/>
          </a:p>
        </p:txBody>
      </p:sp>
      <p:sp>
        <p:nvSpPr>
          <p:cNvPr id="3" name="内容占位符 2"/>
          <p:cNvSpPr>
            <a:spLocks noGrp="1"/>
          </p:cNvSpPr>
          <p:nvPr>
            <p:ph idx="1"/>
          </p:nvPr>
        </p:nvSpPr>
        <p:spPr/>
        <p:txBody>
          <a:bodyPr>
            <a:normAutofit/>
          </a:bodyPr>
          <a:lstStyle/>
          <a:p>
            <a:r>
              <a:rPr lang="zh-CN" altLang="en-US" dirty="0" smtClean="0"/>
              <a:t>启</a:t>
            </a:r>
            <a:r>
              <a:rPr lang="zh-CN" altLang="en-US" dirty="0"/>
              <a:t>动过程中要遵循安全预防措施和飞机及发动机限制。</a:t>
            </a:r>
          </a:p>
          <a:p>
            <a:r>
              <a:rPr lang="en-US" altLang="zh-CN" dirty="0"/>
              <a:t>1. </a:t>
            </a:r>
            <a:r>
              <a:rPr lang="zh-CN" altLang="en-US" dirty="0"/>
              <a:t>设定点火选择电门到</a:t>
            </a:r>
            <a:r>
              <a:rPr lang="en-US" altLang="zh-CN" dirty="0"/>
              <a:t>IGN L</a:t>
            </a:r>
            <a:r>
              <a:rPr lang="zh-CN" altLang="en-US" dirty="0"/>
              <a:t>或者</a:t>
            </a:r>
            <a:r>
              <a:rPr lang="en-US" altLang="zh-CN" dirty="0"/>
              <a:t>IGN R</a:t>
            </a:r>
            <a:r>
              <a:rPr lang="zh-CN" altLang="en-US" dirty="0"/>
              <a:t>，以确定由哪个点火嘴点火。</a:t>
            </a:r>
          </a:p>
          <a:p>
            <a:r>
              <a:rPr lang="en-US" altLang="zh-CN" dirty="0"/>
              <a:t>2. </a:t>
            </a:r>
            <a:r>
              <a:rPr lang="zh-CN" altLang="en-US" dirty="0"/>
              <a:t>将发动机启动电门放到</a:t>
            </a:r>
            <a:r>
              <a:rPr lang="en-US" altLang="zh-CN" dirty="0"/>
              <a:t>GRD</a:t>
            </a:r>
            <a:r>
              <a:rPr lang="zh-CN" altLang="en-US" dirty="0"/>
              <a:t>位置</a:t>
            </a:r>
          </a:p>
          <a:p>
            <a:r>
              <a:rPr lang="en-US" altLang="zh-CN" dirty="0"/>
              <a:t>3. </a:t>
            </a:r>
            <a:r>
              <a:rPr lang="zh-CN" altLang="en-US" dirty="0"/>
              <a:t>查看主发动机显示器上琥珀色“</a:t>
            </a:r>
            <a:r>
              <a:rPr lang="en-US" altLang="zh-CN" dirty="0"/>
              <a:t>START VLV OPEN”</a:t>
            </a:r>
            <a:r>
              <a:rPr lang="zh-CN" altLang="en-US" dirty="0"/>
              <a:t>启动阀打开指示</a:t>
            </a:r>
          </a:p>
          <a:p>
            <a:r>
              <a:rPr lang="en-US" altLang="zh-CN" dirty="0"/>
              <a:t>4. </a:t>
            </a:r>
            <a:r>
              <a:rPr lang="zh-CN" altLang="en-US" dirty="0"/>
              <a:t>监控</a:t>
            </a:r>
            <a:r>
              <a:rPr lang="en-US" altLang="zh-CN" dirty="0"/>
              <a:t>N2</a:t>
            </a:r>
            <a:r>
              <a:rPr lang="zh-CN" altLang="en-US" dirty="0"/>
              <a:t>转速上升</a:t>
            </a:r>
          </a:p>
          <a:p>
            <a:r>
              <a:rPr lang="en-US" altLang="zh-CN" dirty="0"/>
              <a:t>5. </a:t>
            </a:r>
            <a:r>
              <a:rPr lang="zh-CN" altLang="en-US" dirty="0"/>
              <a:t>确认滑油压力增加</a:t>
            </a:r>
          </a:p>
          <a:p>
            <a:r>
              <a:rPr lang="en-US" altLang="zh-CN" dirty="0"/>
              <a:t>6. </a:t>
            </a:r>
            <a:r>
              <a:rPr lang="zh-CN" altLang="en-US" dirty="0"/>
              <a:t>与地面人员通话以确认</a:t>
            </a:r>
            <a:r>
              <a:rPr lang="en-US" altLang="zh-CN" dirty="0"/>
              <a:t>N1</a:t>
            </a:r>
            <a:r>
              <a:rPr lang="zh-CN" altLang="en-US" dirty="0"/>
              <a:t>逆时针方向转</a:t>
            </a:r>
            <a:r>
              <a:rPr lang="zh-CN" altLang="en-US" dirty="0" smtClean="0"/>
              <a:t>动</a:t>
            </a:r>
            <a:endParaRPr lang="zh-CN" altLang="en-US" dirty="0"/>
          </a:p>
        </p:txBody>
      </p:sp>
    </p:spTree>
    <p:extLst>
      <p:ext uri="{BB962C8B-B14F-4D97-AF65-F5344CB8AC3E}">
        <p14:creationId xmlns:p14="http://schemas.microsoft.com/office/powerpoint/2010/main" val="3640184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发动机启动基本程</a:t>
            </a:r>
            <a:r>
              <a:rPr lang="zh-CN" altLang="en-US" dirty="0" smtClean="0"/>
              <a:t>序</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7</a:t>
            </a:r>
            <a:r>
              <a:rPr lang="en-US" altLang="zh-CN" dirty="0"/>
              <a:t>. </a:t>
            </a:r>
            <a:r>
              <a:rPr lang="zh-CN" altLang="en-US" dirty="0"/>
              <a:t>在至少为</a:t>
            </a:r>
            <a:r>
              <a:rPr lang="en-US" altLang="zh-CN" dirty="0"/>
              <a:t>25%N2</a:t>
            </a:r>
            <a:r>
              <a:rPr lang="zh-CN" altLang="en-US" dirty="0"/>
              <a:t>时将发动机启动手柄移动到慢车位置</a:t>
            </a:r>
          </a:p>
          <a:p>
            <a:r>
              <a:rPr lang="en-US" altLang="zh-CN" dirty="0"/>
              <a:t>8. </a:t>
            </a:r>
            <a:r>
              <a:rPr lang="zh-CN" altLang="en-US" dirty="0"/>
              <a:t>确认燃油流量在限制范围内</a:t>
            </a:r>
          </a:p>
          <a:p>
            <a:r>
              <a:rPr lang="en-US" altLang="zh-CN" dirty="0"/>
              <a:t>9. </a:t>
            </a:r>
            <a:r>
              <a:rPr lang="zh-CN" altLang="en-US" dirty="0"/>
              <a:t>确认排气温度增加</a:t>
            </a:r>
          </a:p>
          <a:p>
            <a:r>
              <a:rPr lang="en-US" altLang="zh-CN" dirty="0"/>
              <a:t>10. </a:t>
            </a:r>
            <a:r>
              <a:rPr lang="zh-CN" altLang="en-US" dirty="0"/>
              <a:t>监控</a:t>
            </a:r>
            <a:r>
              <a:rPr lang="en-US" altLang="zh-CN" dirty="0"/>
              <a:t>EGT</a:t>
            </a:r>
            <a:r>
              <a:rPr lang="zh-CN" altLang="en-US" dirty="0"/>
              <a:t>和</a:t>
            </a:r>
            <a:r>
              <a:rPr lang="en-US" altLang="zh-CN" dirty="0"/>
              <a:t>N2</a:t>
            </a:r>
            <a:r>
              <a:rPr lang="zh-CN" altLang="en-US" dirty="0"/>
              <a:t>的增加直到</a:t>
            </a:r>
            <a:r>
              <a:rPr lang="en-US" altLang="zh-CN" dirty="0"/>
              <a:t>55%N2</a:t>
            </a:r>
            <a:r>
              <a:rPr lang="zh-CN" altLang="en-US" dirty="0"/>
              <a:t>时启动机切断</a:t>
            </a:r>
          </a:p>
          <a:p>
            <a:r>
              <a:rPr lang="en-US" altLang="zh-CN" dirty="0"/>
              <a:t>11. </a:t>
            </a:r>
            <a:r>
              <a:rPr lang="zh-CN" altLang="en-US" dirty="0"/>
              <a:t>确认发动机启动电门在</a:t>
            </a:r>
            <a:r>
              <a:rPr lang="en-US" altLang="zh-CN" dirty="0"/>
              <a:t>55%N2</a:t>
            </a:r>
            <a:r>
              <a:rPr lang="zh-CN" altLang="en-US" dirty="0"/>
              <a:t>时返回到</a:t>
            </a:r>
            <a:r>
              <a:rPr lang="en-US" altLang="zh-CN" dirty="0"/>
              <a:t>OFF</a:t>
            </a:r>
            <a:r>
              <a:rPr lang="zh-CN" altLang="en-US" dirty="0"/>
              <a:t>位置</a:t>
            </a:r>
          </a:p>
          <a:p>
            <a:r>
              <a:rPr lang="zh-CN" altLang="en-US" dirty="0"/>
              <a:t>当发动机高压转子转速达到</a:t>
            </a:r>
            <a:r>
              <a:rPr lang="en-US" altLang="zh-CN" dirty="0"/>
              <a:t>55%N2, </a:t>
            </a:r>
            <a:r>
              <a:rPr lang="zh-CN" altLang="en-US" dirty="0"/>
              <a:t>发动机启动电门自动回到</a:t>
            </a:r>
            <a:r>
              <a:rPr lang="en-US" altLang="zh-CN" dirty="0"/>
              <a:t>OFF</a:t>
            </a:r>
            <a:r>
              <a:rPr lang="zh-CN" altLang="en-US" dirty="0"/>
              <a:t>位，并且“</a:t>
            </a:r>
            <a:r>
              <a:rPr lang="en-US" altLang="zh-CN" dirty="0"/>
              <a:t>START VLV OPEN”</a:t>
            </a:r>
            <a:r>
              <a:rPr lang="zh-CN" altLang="en-US" dirty="0"/>
              <a:t>（启动阀打开）灯熄灭。</a:t>
            </a:r>
          </a:p>
          <a:p>
            <a:r>
              <a:rPr lang="en-US" altLang="zh-CN" dirty="0"/>
              <a:t>12. </a:t>
            </a:r>
            <a:r>
              <a:rPr lang="zh-CN" altLang="en-US" dirty="0"/>
              <a:t>当发动机转速增加到慢车时监控所有发动机参数</a:t>
            </a:r>
          </a:p>
          <a:p>
            <a:r>
              <a:rPr lang="zh-CN" altLang="en-US" dirty="0"/>
              <a:t>监控所有发动机参数（</a:t>
            </a:r>
            <a:r>
              <a:rPr lang="en-US" altLang="zh-CN" dirty="0"/>
              <a:t>N2</a:t>
            </a:r>
            <a:r>
              <a:rPr lang="zh-CN" altLang="en-US" dirty="0"/>
              <a:t>，滑油压力，</a:t>
            </a:r>
            <a:r>
              <a:rPr lang="en-US" altLang="zh-CN" dirty="0"/>
              <a:t>N1</a:t>
            </a:r>
            <a:r>
              <a:rPr lang="zh-CN" altLang="en-US" dirty="0"/>
              <a:t>，燃油流量，</a:t>
            </a:r>
            <a:r>
              <a:rPr lang="en-US" altLang="zh-CN" dirty="0" smtClean="0"/>
              <a:t>EGT</a:t>
            </a:r>
            <a:endParaRPr lang="zh-CN" altLang="en-US" dirty="0"/>
          </a:p>
        </p:txBody>
      </p:sp>
    </p:spTree>
    <p:extLst>
      <p:ext uri="{BB962C8B-B14F-4D97-AF65-F5344CB8AC3E}">
        <p14:creationId xmlns:p14="http://schemas.microsoft.com/office/powerpoint/2010/main" val="1248982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68596" y="91386"/>
            <a:ext cx="5558073" cy="6675228"/>
          </a:xfrm>
          <a:prstGeom prst="rect">
            <a:avLst/>
          </a:prstGeom>
        </p:spPr>
      </p:pic>
      <p:pic>
        <p:nvPicPr>
          <p:cNvPr id="3" name="图片 2"/>
          <p:cNvPicPr>
            <a:picLocks noChangeAspect="1"/>
          </p:cNvPicPr>
          <p:nvPr/>
        </p:nvPicPr>
        <p:blipFill>
          <a:blip r:embed="rId3"/>
          <a:stretch>
            <a:fillRect/>
          </a:stretch>
        </p:blipFill>
        <p:spPr>
          <a:xfrm>
            <a:off x="6855779" y="171441"/>
            <a:ext cx="5014168" cy="6515119"/>
          </a:xfrm>
          <a:prstGeom prst="rect">
            <a:avLst/>
          </a:prstGeom>
        </p:spPr>
      </p:pic>
      <p:sp>
        <p:nvSpPr>
          <p:cNvPr id="4" name="文本框 3"/>
          <p:cNvSpPr txBox="1"/>
          <p:nvPr/>
        </p:nvSpPr>
        <p:spPr>
          <a:xfrm>
            <a:off x="59942" y="1621766"/>
            <a:ext cx="738664" cy="3614468"/>
          </a:xfrm>
          <a:prstGeom prst="rect">
            <a:avLst/>
          </a:prstGeom>
          <a:solidFill>
            <a:schemeClr val="bg2"/>
          </a:solidFill>
        </p:spPr>
        <p:txBody>
          <a:bodyPr vert="eaVert" wrap="square" rtlCol="0">
            <a:spAutoFit/>
          </a:bodyPr>
          <a:lstStyle/>
          <a:p>
            <a:pPr algn="ctr"/>
            <a:r>
              <a:rPr lang="zh-CN" altLang="en-US" sz="3600" dirty="0">
                <a:solidFill>
                  <a:srgbClr val="FF0000"/>
                </a:solidFill>
                <a:latin typeface="方正超粗黑_GBK" panose="03000509000000000000" pitchFamily="65" charset="-122"/>
                <a:ea typeface="方正超粗黑_GBK" panose="03000509000000000000" pitchFamily="65" charset="-122"/>
              </a:rPr>
              <a:t>发动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机启动程序</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52364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64215" y="500062"/>
            <a:ext cx="5781675" cy="5857875"/>
          </a:xfrm>
          <a:prstGeom prst="rect">
            <a:avLst/>
          </a:prstGeom>
        </p:spPr>
      </p:pic>
      <p:pic>
        <p:nvPicPr>
          <p:cNvPr id="3" name="图片 2"/>
          <p:cNvPicPr>
            <a:picLocks noChangeAspect="1"/>
          </p:cNvPicPr>
          <p:nvPr/>
        </p:nvPicPr>
        <p:blipFill>
          <a:blip r:embed="rId3"/>
          <a:stretch>
            <a:fillRect/>
          </a:stretch>
        </p:blipFill>
        <p:spPr>
          <a:xfrm>
            <a:off x="7191462" y="114716"/>
            <a:ext cx="4324800" cy="6628568"/>
          </a:xfrm>
          <a:prstGeom prst="rect">
            <a:avLst/>
          </a:prstGeom>
        </p:spPr>
      </p:pic>
      <p:sp>
        <p:nvSpPr>
          <p:cNvPr id="4" name="文本框 3"/>
          <p:cNvSpPr txBox="1"/>
          <p:nvPr/>
        </p:nvSpPr>
        <p:spPr>
          <a:xfrm>
            <a:off x="59942" y="1621766"/>
            <a:ext cx="738664" cy="3614468"/>
          </a:xfrm>
          <a:prstGeom prst="rect">
            <a:avLst/>
          </a:prstGeom>
          <a:solidFill>
            <a:schemeClr val="bg2"/>
          </a:solidFill>
        </p:spPr>
        <p:txBody>
          <a:bodyPr vert="eaVert" wrap="square" rtlCol="0">
            <a:spAutoFit/>
          </a:bodyPr>
          <a:lstStyle/>
          <a:p>
            <a:pPr algn="ctr"/>
            <a:r>
              <a:rPr lang="zh-CN" altLang="en-US" sz="3600" dirty="0">
                <a:solidFill>
                  <a:srgbClr val="FF0000"/>
                </a:solidFill>
                <a:latin typeface="方正超粗黑_GBK" panose="03000509000000000000" pitchFamily="65" charset="-122"/>
                <a:ea typeface="方正超粗黑_GBK" panose="03000509000000000000" pitchFamily="65" charset="-122"/>
              </a:rPr>
              <a:t>发动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机启动程序</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9603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936" t="26115" r="49865"/>
          <a:stretch/>
        </p:blipFill>
        <p:spPr>
          <a:xfrm>
            <a:off x="60390" y="254479"/>
            <a:ext cx="6212701" cy="6349042"/>
          </a:xfrm>
          <a:prstGeom prst="rect">
            <a:avLst/>
          </a:prstGeom>
        </p:spPr>
      </p:pic>
      <p:pic>
        <p:nvPicPr>
          <p:cNvPr id="3" name="图片 2"/>
          <p:cNvPicPr>
            <a:picLocks noChangeAspect="1"/>
          </p:cNvPicPr>
          <p:nvPr/>
        </p:nvPicPr>
        <p:blipFill>
          <a:blip r:embed="rId3"/>
          <a:stretch>
            <a:fillRect/>
          </a:stretch>
        </p:blipFill>
        <p:spPr>
          <a:xfrm>
            <a:off x="5053470" y="1281022"/>
            <a:ext cx="6812721" cy="4295956"/>
          </a:xfrm>
          <a:prstGeom prst="rect">
            <a:avLst/>
          </a:prstGeom>
          <a:ln w="28575">
            <a:solidFill>
              <a:schemeClr val="accent4"/>
            </a:solidFill>
          </a:ln>
        </p:spPr>
      </p:pic>
      <p:sp>
        <p:nvSpPr>
          <p:cNvPr id="4" name="文本框 3"/>
          <p:cNvSpPr txBox="1"/>
          <p:nvPr/>
        </p:nvSpPr>
        <p:spPr>
          <a:xfrm>
            <a:off x="7384211" y="121419"/>
            <a:ext cx="3925095"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启动系统气动部件</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6305910" y="2726272"/>
            <a:ext cx="1009290" cy="400110"/>
          </a:xfrm>
          <a:prstGeom prst="rect">
            <a:avLst/>
          </a:prstGeom>
          <a:solidFill>
            <a:schemeClr val="bg2"/>
          </a:solidFill>
        </p:spPr>
        <p:txBody>
          <a:bodyPr wrap="square" rtlCol="0">
            <a:spAutoFit/>
          </a:bodyPr>
          <a:lstStyle/>
          <a:p>
            <a:pPr algn="ctr"/>
            <a:r>
              <a:rPr lang="zh-CN" altLang="en-US" sz="2000" dirty="0" smtClean="0">
                <a:solidFill>
                  <a:srgbClr val="FF0000"/>
                </a:solidFill>
                <a:latin typeface="方正超粗黑_GBK" panose="03000509000000000000" pitchFamily="65" charset="-122"/>
                <a:ea typeface="方正超粗黑_GBK" panose="03000509000000000000" pitchFamily="65" charset="-122"/>
              </a:rPr>
              <a:t>启动阀</a:t>
            </a:r>
            <a:endParaRPr lang="zh-CN" altLang="en-US" sz="20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7142672" y="4874249"/>
            <a:ext cx="1009290" cy="400110"/>
          </a:xfrm>
          <a:prstGeom prst="rect">
            <a:avLst/>
          </a:prstGeom>
          <a:solidFill>
            <a:schemeClr val="bg2"/>
          </a:solidFill>
        </p:spPr>
        <p:txBody>
          <a:bodyPr wrap="square" rtlCol="0">
            <a:spAutoFit/>
          </a:bodyPr>
          <a:lstStyle/>
          <a:p>
            <a:pPr algn="ctr"/>
            <a:r>
              <a:rPr lang="zh-CN" altLang="en-US" sz="2000" dirty="0" smtClean="0">
                <a:solidFill>
                  <a:srgbClr val="FF0000"/>
                </a:solidFill>
                <a:latin typeface="方正超粗黑_GBK" panose="03000509000000000000" pitchFamily="65" charset="-122"/>
                <a:ea typeface="方正超粗黑_GBK" panose="03000509000000000000" pitchFamily="65" charset="-122"/>
              </a:rPr>
              <a:t>启动机</a:t>
            </a:r>
            <a:endParaRPr lang="zh-CN" altLang="en-US" sz="2000" dirty="0">
              <a:solidFill>
                <a:srgbClr val="FF0000"/>
              </a:solidFill>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7647317" y="1424464"/>
            <a:ext cx="1009290" cy="707886"/>
          </a:xfrm>
          <a:prstGeom prst="rect">
            <a:avLst/>
          </a:prstGeom>
          <a:solidFill>
            <a:schemeClr val="bg2"/>
          </a:solidFill>
        </p:spPr>
        <p:txBody>
          <a:bodyPr wrap="square" rtlCol="0">
            <a:spAutoFit/>
          </a:bodyPr>
          <a:lstStyle/>
          <a:p>
            <a:pPr algn="ctr"/>
            <a:r>
              <a:rPr lang="zh-CN" altLang="en-US" sz="20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上空气管路</a:t>
            </a:r>
            <a:endParaRPr lang="zh-CN" altLang="en-US" sz="20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9" name="直接箭头连接符 8"/>
          <p:cNvCxnSpPr/>
          <p:nvPr/>
        </p:nvCxnSpPr>
        <p:spPr>
          <a:xfrm>
            <a:off x="8629691" y="1794293"/>
            <a:ext cx="1161290" cy="612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563046" y="2087071"/>
            <a:ext cx="1009290" cy="707886"/>
          </a:xfrm>
          <a:prstGeom prst="rect">
            <a:avLst/>
          </a:prstGeom>
          <a:solidFill>
            <a:schemeClr val="bg2"/>
          </a:solidFill>
        </p:spPr>
        <p:txBody>
          <a:bodyPr wrap="square" rtlCol="0">
            <a:spAutoFit/>
          </a:bodyPr>
          <a:lstStyle/>
          <a:p>
            <a:pPr algn="ctr"/>
            <a:r>
              <a:rPr lang="zh-CN" altLang="en-US" sz="2000" dirty="0" smtClean="0">
                <a:solidFill>
                  <a:srgbClr val="FF0000"/>
                </a:solidFill>
                <a:latin typeface="方正超粗黑_GBK" panose="03000509000000000000" pitchFamily="65" charset="-122"/>
                <a:ea typeface="方正超粗黑_GBK" panose="03000509000000000000" pitchFamily="65" charset="-122"/>
              </a:rPr>
              <a:t>上空气管路</a:t>
            </a:r>
            <a:endParaRPr lang="zh-CN" altLang="en-US" sz="2000" dirty="0">
              <a:solidFill>
                <a:srgbClr val="FF0000"/>
              </a:solidFill>
              <a:latin typeface="方正超粗黑_GBK" panose="03000509000000000000" pitchFamily="65" charset="-122"/>
              <a:ea typeface="方正超粗黑_GBK" panose="03000509000000000000" pitchFamily="65" charset="-122"/>
            </a:endParaRPr>
          </a:p>
        </p:txBody>
      </p:sp>
      <p:cxnSp>
        <p:nvCxnSpPr>
          <p:cNvPr id="11" name="直接箭头连接符 10"/>
          <p:cNvCxnSpPr/>
          <p:nvPr/>
        </p:nvCxnSpPr>
        <p:spPr>
          <a:xfrm flipH="1">
            <a:off x="10006642" y="2794957"/>
            <a:ext cx="556404" cy="630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694207" y="3188217"/>
            <a:ext cx="1009290" cy="707886"/>
          </a:xfrm>
          <a:prstGeom prst="rect">
            <a:avLst/>
          </a:prstGeom>
          <a:solidFill>
            <a:schemeClr val="bg2"/>
          </a:solidFill>
        </p:spPr>
        <p:txBody>
          <a:bodyPr wrap="square" rtlCol="0">
            <a:spAutoFit/>
          </a:bodyPr>
          <a:lstStyle/>
          <a:p>
            <a:pPr algn="ctr"/>
            <a:r>
              <a:rPr lang="zh-CN" altLang="en-US" sz="2000" dirty="0" smtClean="0">
                <a:solidFill>
                  <a:srgbClr val="FF0000"/>
                </a:solidFill>
                <a:latin typeface="方正超粗黑_GBK" panose="03000509000000000000" pitchFamily="65" charset="-122"/>
                <a:ea typeface="方正超粗黑_GBK" panose="03000509000000000000" pitchFamily="65" charset="-122"/>
              </a:rPr>
              <a:t>下空气管路</a:t>
            </a:r>
            <a:endParaRPr lang="zh-CN" altLang="en-US" sz="2000"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V="1">
            <a:off x="8703497" y="3459971"/>
            <a:ext cx="1151904" cy="82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087754" y="5736023"/>
            <a:ext cx="8104246" cy="1015663"/>
          </a:xfrm>
          <a:prstGeom prst="rect">
            <a:avLst/>
          </a:prstGeom>
          <a:solidFill>
            <a:schemeClr val="bg2"/>
          </a:solid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发动机启动系统在地</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面和</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飞行中都可以工作。</a:t>
            </a:r>
          </a:p>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发动机启动系统气动部件位于发动机左</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侧，</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包括：上部空气管，启动阀，下部空气管和启动机。打开发动机左侧风扇整流罩可以接近这些部件。</a:t>
            </a:r>
          </a:p>
        </p:txBody>
      </p:sp>
      <p:cxnSp>
        <p:nvCxnSpPr>
          <p:cNvPr id="16" name="直接箭头连接符 15"/>
          <p:cNvCxnSpPr/>
          <p:nvPr/>
        </p:nvCxnSpPr>
        <p:spPr>
          <a:xfrm>
            <a:off x="1112788" y="3761117"/>
            <a:ext cx="1358803" cy="70410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52573" y="3400952"/>
            <a:ext cx="1009290" cy="707886"/>
          </a:xfrm>
          <a:prstGeom prst="rect">
            <a:avLst/>
          </a:prstGeom>
          <a:solidFill>
            <a:schemeClr val="bg2"/>
          </a:solidFill>
        </p:spPr>
        <p:txBody>
          <a:bodyPr wrap="square" rtlCol="0">
            <a:spAutoFit/>
          </a:bodyPr>
          <a:lstStyle/>
          <a:p>
            <a:pPr algn="ctr"/>
            <a:r>
              <a:rPr lang="zh-CN" altLang="en-US" sz="2000" dirty="0" smtClean="0">
                <a:solidFill>
                  <a:srgbClr val="FF0000"/>
                </a:solidFill>
                <a:latin typeface="方正超粗黑_GBK" panose="03000509000000000000" pitchFamily="65" charset="-122"/>
                <a:ea typeface="方正超粗黑_GBK" panose="03000509000000000000" pitchFamily="65" charset="-122"/>
              </a:rPr>
              <a:t>下空气管路</a:t>
            </a:r>
            <a:endParaRPr lang="zh-CN" altLang="en-US" sz="2000" dirty="0">
              <a:solidFill>
                <a:srgbClr val="FF0000"/>
              </a:solidFill>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310629" y="1281022"/>
            <a:ext cx="1009290" cy="707886"/>
          </a:xfrm>
          <a:prstGeom prst="rect">
            <a:avLst/>
          </a:prstGeom>
          <a:solidFill>
            <a:schemeClr val="bg2"/>
          </a:solidFill>
        </p:spPr>
        <p:txBody>
          <a:bodyPr wrap="square" rtlCol="0">
            <a:spAutoFit/>
          </a:bodyPr>
          <a:lstStyle/>
          <a:p>
            <a:pPr algn="ctr"/>
            <a:r>
              <a:rPr lang="zh-CN" altLang="en-US" sz="20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上空气管路</a:t>
            </a:r>
            <a:endParaRPr lang="zh-CN" altLang="en-US" sz="20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9" name="直接箭头连接符 18"/>
          <p:cNvCxnSpPr>
            <a:stCxn id="18" idx="3"/>
          </p:cNvCxnSpPr>
          <p:nvPr/>
        </p:nvCxnSpPr>
        <p:spPr>
          <a:xfrm>
            <a:off x="1319919" y="1634965"/>
            <a:ext cx="1409307" cy="141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161863" y="5810106"/>
            <a:ext cx="1504775" cy="2779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72826" y="5653639"/>
            <a:ext cx="1009290" cy="400110"/>
          </a:xfrm>
          <a:prstGeom prst="rect">
            <a:avLst/>
          </a:prstGeom>
          <a:solidFill>
            <a:schemeClr val="bg2"/>
          </a:solidFill>
        </p:spPr>
        <p:txBody>
          <a:bodyPr wrap="square" rtlCol="0">
            <a:spAutoFit/>
          </a:bodyPr>
          <a:lstStyle/>
          <a:p>
            <a:pPr algn="ctr"/>
            <a:r>
              <a:rPr lang="zh-CN" altLang="en-US" sz="2000" dirty="0" smtClean="0">
                <a:solidFill>
                  <a:srgbClr val="FF0000"/>
                </a:solidFill>
                <a:latin typeface="方正超粗黑_GBK" panose="03000509000000000000" pitchFamily="65" charset="-122"/>
                <a:ea typeface="方正超粗黑_GBK" panose="03000509000000000000" pitchFamily="65" charset="-122"/>
              </a:rPr>
              <a:t>启动机</a:t>
            </a:r>
            <a:endParaRPr lang="zh-CN" altLang="en-US" sz="2000" dirty="0">
              <a:solidFill>
                <a:srgbClr val="FF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3679244" y="1732240"/>
            <a:ext cx="1009290" cy="400110"/>
          </a:xfrm>
          <a:prstGeom prst="rect">
            <a:avLst/>
          </a:prstGeom>
          <a:solidFill>
            <a:schemeClr val="bg2"/>
          </a:solidFill>
        </p:spPr>
        <p:txBody>
          <a:bodyPr wrap="square" rtlCol="0">
            <a:spAutoFit/>
          </a:bodyPr>
          <a:lstStyle/>
          <a:p>
            <a:pPr algn="ctr"/>
            <a:r>
              <a:rPr lang="zh-CN" altLang="en-US" sz="2000" dirty="0" smtClean="0">
                <a:solidFill>
                  <a:srgbClr val="FF0000"/>
                </a:solidFill>
                <a:latin typeface="方正超粗黑_GBK" panose="03000509000000000000" pitchFamily="65" charset="-122"/>
                <a:ea typeface="方正超粗黑_GBK" panose="03000509000000000000" pitchFamily="65" charset="-122"/>
              </a:rPr>
              <a:t>启动阀</a:t>
            </a:r>
            <a:endParaRPr lang="zh-CN" altLang="en-US" sz="2000" dirty="0">
              <a:solidFill>
                <a:srgbClr val="FF0000"/>
              </a:solidFill>
              <a:latin typeface="方正超粗黑_GBK" panose="03000509000000000000" pitchFamily="65" charset="-122"/>
              <a:ea typeface="方正超粗黑_GBK" panose="03000509000000000000" pitchFamily="65" charset="-122"/>
            </a:endParaRPr>
          </a:p>
        </p:txBody>
      </p:sp>
      <p:cxnSp>
        <p:nvCxnSpPr>
          <p:cNvPr id="25" name="直接箭头连接符 24"/>
          <p:cNvCxnSpPr/>
          <p:nvPr/>
        </p:nvCxnSpPr>
        <p:spPr>
          <a:xfrm flipH="1">
            <a:off x="2824694" y="2116088"/>
            <a:ext cx="854550" cy="47072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375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58213" y="97175"/>
            <a:ext cx="9069202" cy="6663651"/>
          </a:xfrm>
          <a:prstGeom prst="rect">
            <a:avLst/>
          </a:prstGeom>
        </p:spPr>
      </p:pic>
      <p:sp>
        <p:nvSpPr>
          <p:cNvPr id="3" name="文本框 2"/>
          <p:cNvSpPr txBox="1"/>
          <p:nvPr/>
        </p:nvSpPr>
        <p:spPr>
          <a:xfrm>
            <a:off x="59942" y="1621766"/>
            <a:ext cx="738664" cy="3614468"/>
          </a:xfrm>
          <a:prstGeom prst="rect">
            <a:avLst/>
          </a:prstGeom>
          <a:solidFill>
            <a:schemeClr val="bg2"/>
          </a:solidFill>
        </p:spPr>
        <p:txBody>
          <a:bodyPr vert="eaVert" wrap="square" rtlCol="0">
            <a:spAutoFit/>
          </a:bodyPr>
          <a:lstStyle/>
          <a:p>
            <a:pPr algn="ctr"/>
            <a:r>
              <a:rPr lang="zh-CN" altLang="en-US" sz="3600" dirty="0">
                <a:solidFill>
                  <a:srgbClr val="FF0000"/>
                </a:solidFill>
                <a:latin typeface="方正超粗黑_GBK" panose="03000509000000000000" pitchFamily="65" charset="-122"/>
                <a:ea typeface="方正超粗黑_GBK" panose="03000509000000000000" pitchFamily="65" charset="-122"/>
              </a:rPr>
              <a:t>发动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机启动程序</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70806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09734" y="332611"/>
            <a:ext cx="9973192" cy="6192778"/>
          </a:xfrm>
          <a:prstGeom prst="rect">
            <a:avLst/>
          </a:prstGeom>
        </p:spPr>
      </p:pic>
      <p:sp>
        <p:nvSpPr>
          <p:cNvPr id="3" name="文本框 2"/>
          <p:cNvSpPr txBox="1"/>
          <p:nvPr/>
        </p:nvSpPr>
        <p:spPr>
          <a:xfrm>
            <a:off x="59942" y="1621766"/>
            <a:ext cx="738664" cy="3614468"/>
          </a:xfrm>
          <a:prstGeom prst="rect">
            <a:avLst/>
          </a:prstGeom>
          <a:solidFill>
            <a:schemeClr val="bg2"/>
          </a:solidFill>
        </p:spPr>
        <p:txBody>
          <a:bodyPr vert="eaVert" wrap="square" rtlCol="0">
            <a:spAutoFit/>
          </a:bodyPr>
          <a:lstStyle/>
          <a:p>
            <a:pPr algn="ctr"/>
            <a:r>
              <a:rPr lang="zh-CN" altLang="en-US" sz="3600" dirty="0">
                <a:solidFill>
                  <a:srgbClr val="FF0000"/>
                </a:solidFill>
                <a:latin typeface="方正超粗黑_GBK" panose="03000509000000000000" pitchFamily="65" charset="-122"/>
                <a:ea typeface="方正超粗黑_GBK" panose="03000509000000000000" pitchFamily="65" charset="-122"/>
              </a:rPr>
              <a:t>发动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机启动程序</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89706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a:t>
            </a:r>
            <a:r>
              <a:rPr lang="zh-CN" altLang="en-US" dirty="0" smtClean="0"/>
              <a:t>地</a:t>
            </a:r>
            <a:r>
              <a:rPr lang="zh-CN" altLang="en-US" dirty="0"/>
              <a:t>面启动保护</a:t>
            </a:r>
          </a:p>
        </p:txBody>
      </p:sp>
      <p:sp>
        <p:nvSpPr>
          <p:cNvPr id="3" name="内容占位符 2"/>
          <p:cNvSpPr>
            <a:spLocks noGrp="1"/>
          </p:cNvSpPr>
          <p:nvPr>
            <p:ph idx="1"/>
          </p:nvPr>
        </p:nvSpPr>
        <p:spPr/>
        <p:txBody>
          <a:bodyPr/>
          <a:lstStyle/>
          <a:p>
            <a:r>
              <a:rPr lang="zh-CN" altLang="en-US" dirty="0" smtClean="0"/>
              <a:t>在</a:t>
            </a:r>
            <a:r>
              <a:rPr lang="zh-CN" altLang="en-US" dirty="0"/>
              <a:t>最初启动发动机功率增加时</a:t>
            </a:r>
            <a:r>
              <a:rPr lang="en-US" altLang="zh-CN" dirty="0"/>
              <a:t>, EEC</a:t>
            </a:r>
            <a:r>
              <a:rPr lang="zh-CN" altLang="en-US" dirty="0"/>
              <a:t>基于飞机的状态（客户选装）选择增强人工启动或人工启动模式。</a:t>
            </a:r>
          </a:p>
          <a:p>
            <a:r>
              <a:rPr lang="zh-CN" altLang="en-US" dirty="0"/>
              <a:t>增强人工模式的设置标准模式，用于地面启动和自动保护功能，主要包括：热启动探测和保护，湿启动保护以及反转超温保护</a:t>
            </a:r>
            <a:r>
              <a:rPr lang="zh-CN" altLang="en-US" dirty="0" smtClean="0"/>
              <a:t>。</a:t>
            </a:r>
            <a:endParaRPr lang="en-US" altLang="zh-CN" dirty="0" smtClean="0"/>
          </a:p>
          <a:p>
            <a:r>
              <a:rPr lang="zh-CN" altLang="en-US" dirty="0" smtClean="0"/>
              <a:t>人</a:t>
            </a:r>
            <a:r>
              <a:rPr lang="zh-CN" altLang="en-US" dirty="0"/>
              <a:t>工模式设置用于地面启动发动机，热启动探测和反转超温保护。</a:t>
            </a:r>
          </a:p>
          <a:p>
            <a:endParaRPr lang="zh-CN" altLang="en-US" dirty="0"/>
          </a:p>
        </p:txBody>
      </p:sp>
    </p:spTree>
    <p:extLst>
      <p:ext uri="{BB962C8B-B14F-4D97-AF65-F5344CB8AC3E}">
        <p14:creationId xmlns:p14="http://schemas.microsoft.com/office/powerpoint/2010/main" val="869509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a:t>
            </a:r>
            <a:r>
              <a:rPr lang="zh-CN" altLang="en-US" dirty="0"/>
              <a:t>动机热启动保护</a:t>
            </a:r>
          </a:p>
        </p:txBody>
      </p:sp>
      <p:sp>
        <p:nvSpPr>
          <p:cNvPr id="3" name="内容占位符 2"/>
          <p:cNvSpPr>
            <a:spLocks noGrp="1"/>
          </p:cNvSpPr>
          <p:nvPr>
            <p:ph idx="1"/>
          </p:nvPr>
        </p:nvSpPr>
        <p:spPr/>
        <p:txBody>
          <a:bodyPr/>
          <a:lstStyle/>
          <a:p>
            <a:r>
              <a:rPr lang="zh-CN" altLang="en-US" dirty="0"/>
              <a:t>对于增强人工和人工启动模式，</a:t>
            </a:r>
            <a:r>
              <a:rPr lang="en-US" altLang="zh-CN" dirty="0"/>
              <a:t>EEC</a:t>
            </a:r>
            <a:r>
              <a:rPr lang="zh-CN" altLang="en-US" dirty="0"/>
              <a:t>通过设置热启动保护信号，在地面启动发动机过程中对异常的高温做出反应。</a:t>
            </a:r>
            <a:r>
              <a:rPr lang="zh-CN" altLang="en-US" b="1" dirty="0">
                <a:solidFill>
                  <a:srgbClr val="C00000"/>
                </a:solidFill>
              </a:rPr>
              <a:t>热启动保护使用</a:t>
            </a:r>
            <a:r>
              <a:rPr lang="en-US" altLang="zh-CN" b="1" dirty="0">
                <a:solidFill>
                  <a:srgbClr val="C00000"/>
                </a:solidFill>
              </a:rPr>
              <a:t>EGT</a:t>
            </a:r>
            <a:r>
              <a:rPr lang="zh-CN" altLang="en-US" b="1" dirty="0">
                <a:solidFill>
                  <a:srgbClr val="C00000"/>
                </a:solidFill>
              </a:rPr>
              <a:t>增加特征曲线探测即将发生的启动超温</a:t>
            </a:r>
            <a:r>
              <a:rPr lang="zh-CN" altLang="en-US" dirty="0"/>
              <a:t>。曲线提供一个热启动的</a:t>
            </a:r>
            <a:r>
              <a:rPr lang="en-US" altLang="zh-CN" dirty="0"/>
              <a:t>EGT</a:t>
            </a:r>
            <a:r>
              <a:rPr lang="zh-CN" altLang="en-US" dirty="0"/>
              <a:t>边界，这个边界是在正常发动机启动时不会超越的</a:t>
            </a:r>
            <a:r>
              <a:rPr lang="en-US" altLang="zh-CN" dirty="0"/>
              <a:t>EGT</a:t>
            </a:r>
            <a:r>
              <a:rPr lang="zh-CN" altLang="en-US" dirty="0"/>
              <a:t>值，而且此值总是低于启动</a:t>
            </a:r>
            <a:r>
              <a:rPr lang="en-US" altLang="zh-CN" dirty="0"/>
              <a:t>EGT</a:t>
            </a:r>
            <a:r>
              <a:rPr lang="zh-CN" altLang="en-US" dirty="0"/>
              <a:t>极限（</a:t>
            </a:r>
            <a:r>
              <a:rPr lang="en-US" altLang="zh-CN" dirty="0"/>
              <a:t>725°C</a:t>
            </a:r>
            <a:r>
              <a:rPr lang="zh-CN" altLang="en-US" dirty="0"/>
              <a:t>）。此特征曲线是核心转速（</a:t>
            </a:r>
            <a:r>
              <a:rPr lang="en-US" altLang="zh-CN" dirty="0"/>
              <a:t>N2</a:t>
            </a:r>
            <a:r>
              <a:rPr lang="zh-CN" altLang="en-US" dirty="0"/>
              <a:t>）和</a:t>
            </a:r>
            <a:r>
              <a:rPr lang="en-US" altLang="zh-CN" dirty="0"/>
              <a:t>EGT</a:t>
            </a:r>
            <a:r>
              <a:rPr lang="zh-CN" altLang="en-US" dirty="0"/>
              <a:t>的函数。如果</a:t>
            </a:r>
            <a:r>
              <a:rPr lang="en-US" altLang="zh-CN" dirty="0"/>
              <a:t>EGT</a:t>
            </a:r>
            <a:r>
              <a:rPr lang="zh-CN" altLang="en-US" dirty="0"/>
              <a:t>超过曲线</a:t>
            </a:r>
            <a:r>
              <a:rPr lang="en-US" altLang="zh-CN" dirty="0"/>
              <a:t>360ms</a:t>
            </a:r>
            <a:r>
              <a:rPr lang="zh-CN" altLang="en-US" dirty="0"/>
              <a:t>，</a:t>
            </a:r>
            <a:r>
              <a:rPr lang="en-US" altLang="zh-CN" dirty="0"/>
              <a:t>EEC</a:t>
            </a:r>
            <a:r>
              <a:rPr lang="zh-CN" altLang="en-US" dirty="0"/>
              <a:t>设置一个热启动探测信号。</a:t>
            </a:r>
            <a:r>
              <a:rPr lang="en-US" altLang="zh-CN" dirty="0"/>
              <a:t>CDS</a:t>
            </a:r>
            <a:r>
              <a:rPr lang="zh-CN" altLang="en-US" dirty="0"/>
              <a:t>对这个信号的反应是使</a:t>
            </a:r>
            <a:r>
              <a:rPr lang="zh-CN" altLang="en-US" b="1" dirty="0">
                <a:solidFill>
                  <a:srgbClr val="C00000"/>
                </a:solidFill>
              </a:rPr>
              <a:t>围绕</a:t>
            </a:r>
            <a:r>
              <a:rPr lang="en-US" altLang="zh-CN" b="1" dirty="0">
                <a:solidFill>
                  <a:srgbClr val="C00000"/>
                </a:solidFill>
              </a:rPr>
              <a:t>EGT</a:t>
            </a:r>
            <a:r>
              <a:rPr lang="zh-CN" altLang="en-US" b="1" dirty="0">
                <a:solidFill>
                  <a:srgbClr val="C00000"/>
                </a:solidFill>
              </a:rPr>
              <a:t>数字读数的方框闪动，警告飞行机组对即将发生的热启动状态作出反应。</a:t>
            </a:r>
            <a:r>
              <a:rPr lang="zh-CN" altLang="en-US" dirty="0"/>
              <a:t>如果选装了</a:t>
            </a:r>
            <a:r>
              <a:rPr lang="zh-CN" altLang="en-US" b="1" dirty="0">
                <a:solidFill>
                  <a:srgbClr val="C00000"/>
                </a:solidFill>
              </a:rPr>
              <a:t>增强人工启动模式</a:t>
            </a:r>
            <a:r>
              <a:rPr lang="zh-CN" altLang="en-US" dirty="0"/>
              <a:t>，当</a:t>
            </a:r>
            <a:r>
              <a:rPr lang="en-US" altLang="zh-CN" dirty="0"/>
              <a:t>EGT</a:t>
            </a:r>
            <a:r>
              <a:rPr lang="zh-CN" altLang="en-US" dirty="0"/>
              <a:t>达到极限值时，</a:t>
            </a:r>
            <a:r>
              <a:rPr lang="en-US" altLang="zh-CN" b="1" dirty="0">
                <a:solidFill>
                  <a:srgbClr val="C00000"/>
                </a:solidFill>
              </a:rPr>
              <a:t>EEC</a:t>
            </a:r>
            <a:r>
              <a:rPr lang="zh-CN" altLang="en-US" b="1" dirty="0">
                <a:solidFill>
                  <a:srgbClr val="C00000"/>
                </a:solidFill>
              </a:rPr>
              <a:t>将切断燃油供给和点火</a:t>
            </a:r>
            <a:r>
              <a:rPr lang="zh-CN" altLang="en-US" dirty="0"/>
              <a:t>。显示将持续闪动，直到启动手柄回到关断（停车）位置。</a:t>
            </a:r>
          </a:p>
        </p:txBody>
      </p:sp>
    </p:spTree>
    <p:extLst>
      <p:ext uri="{BB962C8B-B14F-4D97-AF65-F5344CB8AC3E}">
        <p14:creationId xmlns:p14="http://schemas.microsoft.com/office/powerpoint/2010/main" val="1960291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§5.4.2	</a:t>
            </a:r>
            <a:r>
              <a:rPr lang="zh-CN" altLang="en-US" dirty="0"/>
              <a:t>发动机湿启动保</a:t>
            </a:r>
            <a:r>
              <a:rPr lang="zh-CN" altLang="en-US" dirty="0" smtClean="0"/>
              <a:t>护</a:t>
            </a:r>
            <a:endParaRPr lang="zh-CN" altLang="en-US" dirty="0"/>
          </a:p>
        </p:txBody>
      </p:sp>
      <p:sp>
        <p:nvSpPr>
          <p:cNvPr id="3" name="内容占位符 2"/>
          <p:cNvSpPr>
            <a:spLocks noGrp="1"/>
          </p:cNvSpPr>
          <p:nvPr>
            <p:ph idx="1"/>
          </p:nvPr>
        </p:nvSpPr>
        <p:spPr/>
        <p:txBody>
          <a:bodyPr/>
          <a:lstStyle/>
          <a:p>
            <a:r>
              <a:rPr lang="zh-CN" altLang="en-US" dirty="0" smtClean="0"/>
              <a:t>在</a:t>
            </a:r>
            <a:r>
              <a:rPr lang="zh-CN" altLang="en-US" dirty="0"/>
              <a:t>增强人工启动模式下，如果在启动手柄移动到慢车位置后，</a:t>
            </a:r>
            <a:r>
              <a:rPr lang="en-US" altLang="zh-CN" dirty="0"/>
              <a:t>EGT</a:t>
            </a:r>
            <a:r>
              <a:rPr lang="zh-CN" altLang="en-US" dirty="0"/>
              <a:t>在</a:t>
            </a:r>
            <a:r>
              <a:rPr lang="en-US" altLang="zh-CN" dirty="0"/>
              <a:t>15</a:t>
            </a:r>
            <a:r>
              <a:rPr lang="zh-CN" altLang="en-US" dirty="0"/>
              <a:t>秒内（</a:t>
            </a:r>
            <a:r>
              <a:rPr lang="en-US" altLang="zh-CN" dirty="0"/>
              <a:t>20</a:t>
            </a:r>
            <a:r>
              <a:rPr lang="zh-CN" altLang="en-US" dirty="0"/>
              <a:t>秒内，如果</a:t>
            </a:r>
            <a:r>
              <a:rPr lang="en-US" altLang="zh-CN" dirty="0"/>
              <a:t>TAT</a:t>
            </a:r>
            <a:r>
              <a:rPr lang="zh-CN" altLang="en-US" dirty="0"/>
              <a:t>小于或等于</a:t>
            </a:r>
            <a:r>
              <a:rPr lang="en-US" altLang="zh-CN" dirty="0"/>
              <a:t>2°C</a:t>
            </a:r>
            <a:r>
              <a:rPr lang="zh-CN" altLang="en-US" dirty="0"/>
              <a:t>），没有增加超过</a:t>
            </a:r>
            <a:r>
              <a:rPr lang="en-US" altLang="zh-CN" dirty="0"/>
              <a:t>42°C</a:t>
            </a:r>
            <a:r>
              <a:rPr lang="zh-CN" altLang="en-US" dirty="0"/>
              <a:t>，</a:t>
            </a:r>
            <a:r>
              <a:rPr lang="en-US" altLang="zh-CN" dirty="0"/>
              <a:t>EEC</a:t>
            </a:r>
            <a:r>
              <a:rPr lang="zh-CN" altLang="en-US" dirty="0"/>
              <a:t>终止发动机的启动。</a:t>
            </a:r>
            <a:r>
              <a:rPr lang="en-US" altLang="zh-CN" dirty="0"/>
              <a:t>EEC</a:t>
            </a:r>
            <a:r>
              <a:rPr lang="zh-CN" altLang="en-US" dirty="0"/>
              <a:t>终止燃油供给，关断点火并终止发动机启动。</a:t>
            </a:r>
          </a:p>
          <a:p>
            <a:r>
              <a:rPr lang="en-US" altLang="zh-CN" dirty="0"/>
              <a:t>EEC</a:t>
            </a:r>
            <a:r>
              <a:rPr lang="zh-CN" altLang="en-US" dirty="0"/>
              <a:t>保持在</a:t>
            </a:r>
            <a:r>
              <a:rPr lang="en-US" altLang="zh-CN" dirty="0"/>
              <a:t>CDU</a:t>
            </a:r>
            <a:r>
              <a:rPr lang="zh-CN" altLang="en-US" dirty="0"/>
              <a:t>上的显示信息。</a:t>
            </a:r>
          </a:p>
          <a:p>
            <a:endParaRPr lang="zh-CN" altLang="en-US" dirty="0"/>
          </a:p>
        </p:txBody>
      </p:sp>
    </p:spTree>
    <p:extLst>
      <p:ext uri="{BB962C8B-B14F-4D97-AF65-F5344CB8AC3E}">
        <p14:creationId xmlns:p14="http://schemas.microsoft.com/office/powerpoint/2010/main" val="3508498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§5.4.3	</a:t>
            </a:r>
            <a:r>
              <a:rPr lang="zh-CN" altLang="en-US" dirty="0"/>
              <a:t>反转超温保护</a:t>
            </a:r>
          </a:p>
        </p:txBody>
      </p:sp>
      <p:sp>
        <p:nvSpPr>
          <p:cNvPr id="3" name="内容占位符 2"/>
          <p:cNvSpPr>
            <a:spLocks noGrp="1"/>
          </p:cNvSpPr>
          <p:nvPr>
            <p:ph idx="1"/>
          </p:nvPr>
        </p:nvSpPr>
        <p:spPr/>
        <p:txBody>
          <a:bodyPr/>
          <a:lstStyle/>
          <a:p>
            <a:r>
              <a:rPr lang="zh-CN" altLang="en-US" dirty="0" smtClean="0"/>
              <a:t>在</a:t>
            </a:r>
            <a:r>
              <a:rPr lang="zh-CN" altLang="en-US" dirty="0"/>
              <a:t>发动机已经启动以后，地面工作情况下，</a:t>
            </a:r>
            <a:r>
              <a:rPr lang="zh-CN" altLang="en-US" b="1" dirty="0">
                <a:solidFill>
                  <a:srgbClr val="C00000"/>
                </a:solidFill>
              </a:rPr>
              <a:t>增强人工启动和人工启动模式都提供反转超温保护</a:t>
            </a:r>
            <a:r>
              <a:rPr lang="zh-CN" altLang="en-US" dirty="0" smtClean="0"/>
              <a:t>。</a:t>
            </a:r>
            <a:endParaRPr lang="en-US" altLang="zh-CN" dirty="0" smtClean="0"/>
          </a:p>
          <a:p>
            <a:r>
              <a:rPr lang="zh-CN" altLang="en-US" dirty="0" smtClean="0"/>
              <a:t>如</a:t>
            </a:r>
            <a:r>
              <a:rPr lang="zh-CN" altLang="en-US" dirty="0"/>
              <a:t>果飞机在地面，发动机</a:t>
            </a:r>
            <a:r>
              <a:rPr lang="en-US" altLang="zh-CN" dirty="0"/>
              <a:t>N2</a:t>
            </a:r>
            <a:r>
              <a:rPr lang="zh-CN" altLang="en-US" dirty="0"/>
              <a:t>转子达到慢车转速，随后</a:t>
            </a:r>
            <a:r>
              <a:rPr lang="en-US" altLang="zh-CN" dirty="0"/>
              <a:t>N2</a:t>
            </a:r>
            <a:r>
              <a:rPr lang="zh-CN" altLang="en-US" dirty="0"/>
              <a:t>转速降低到低于</a:t>
            </a:r>
            <a:r>
              <a:rPr lang="en-US" altLang="zh-CN" dirty="0"/>
              <a:t>50%N2</a:t>
            </a:r>
            <a:r>
              <a:rPr lang="zh-CN" altLang="en-US" dirty="0"/>
              <a:t>，</a:t>
            </a:r>
            <a:r>
              <a:rPr lang="en-US" altLang="zh-CN" dirty="0"/>
              <a:t>EGT</a:t>
            </a:r>
            <a:r>
              <a:rPr lang="zh-CN" altLang="en-US" dirty="0"/>
              <a:t>超过启动</a:t>
            </a:r>
            <a:r>
              <a:rPr lang="en-US" altLang="zh-CN" dirty="0"/>
              <a:t>EGT</a:t>
            </a:r>
            <a:r>
              <a:rPr lang="zh-CN" altLang="en-US" dirty="0"/>
              <a:t>极限，则</a:t>
            </a:r>
            <a:r>
              <a:rPr lang="en-US" altLang="zh-CN" dirty="0"/>
              <a:t>EEC</a:t>
            </a:r>
            <a:r>
              <a:rPr lang="zh-CN" altLang="en-US" dirty="0"/>
              <a:t>切断点火；</a:t>
            </a:r>
            <a:r>
              <a:rPr lang="zh-CN" altLang="en-US" b="1" dirty="0">
                <a:solidFill>
                  <a:srgbClr val="C00000"/>
                </a:solidFill>
              </a:rPr>
              <a:t>指令燃油计量阀（</a:t>
            </a:r>
            <a:r>
              <a:rPr lang="en-US" altLang="zh-CN" b="1" dirty="0">
                <a:solidFill>
                  <a:srgbClr val="C00000"/>
                </a:solidFill>
              </a:rPr>
              <a:t>FMV</a:t>
            </a:r>
            <a:r>
              <a:rPr lang="zh-CN" altLang="en-US" b="1" dirty="0">
                <a:solidFill>
                  <a:srgbClr val="C00000"/>
                </a:solidFill>
              </a:rPr>
              <a:t>）到达完全关闭位置</a:t>
            </a:r>
            <a:r>
              <a:rPr lang="zh-CN" altLang="en-US" dirty="0"/>
              <a:t>，终止燃油供给；并将点火关断和</a:t>
            </a:r>
            <a:r>
              <a:rPr lang="en-US" altLang="zh-CN" dirty="0"/>
              <a:t>FMV</a:t>
            </a:r>
            <a:r>
              <a:rPr lang="zh-CN" altLang="en-US" dirty="0"/>
              <a:t>关断锁定，直到启动手柄移到关断（停车）位</a:t>
            </a:r>
            <a:r>
              <a:rPr lang="zh-CN" altLang="en-US" dirty="0" smtClean="0"/>
              <a:t>。</a:t>
            </a:r>
            <a:endParaRPr lang="en-US" altLang="zh-CN" dirty="0" smtClean="0"/>
          </a:p>
          <a:p>
            <a:r>
              <a:rPr lang="zh-CN" altLang="en-US" dirty="0" smtClean="0"/>
              <a:t>在</a:t>
            </a:r>
            <a:r>
              <a:rPr lang="zh-CN" altLang="en-US" dirty="0"/>
              <a:t>中央显示组件上对应发动机</a:t>
            </a:r>
            <a:r>
              <a:rPr lang="en-US" altLang="zh-CN" dirty="0"/>
              <a:t>EGT</a:t>
            </a:r>
            <a:r>
              <a:rPr lang="zh-CN" altLang="en-US" dirty="0"/>
              <a:t>显示区域，</a:t>
            </a:r>
            <a:r>
              <a:rPr lang="en-US" altLang="zh-CN" dirty="0"/>
              <a:t>CDS</a:t>
            </a:r>
            <a:r>
              <a:rPr lang="zh-CN" altLang="en-US" dirty="0"/>
              <a:t>显示“</a:t>
            </a:r>
            <a:r>
              <a:rPr lang="en-US" altLang="zh-CN" dirty="0"/>
              <a:t>ENG FAIL”</a:t>
            </a:r>
            <a:r>
              <a:rPr lang="zh-CN" altLang="en-US" dirty="0"/>
              <a:t>（发动机故障）信息。</a:t>
            </a:r>
          </a:p>
          <a:p>
            <a:endParaRPr lang="zh-CN" altLang="en-US" dirty="0"/>
          </a:p>
        </p:txBody>
      </p:sp>
    </p:spTree>
    <p:extLst>
      <p:ext uri="{BB962C8B-B14F-4D97-AF65-F5344CB8AC3E}">
        <p14:creationId xmlns:p14="http://schemas.microsoft.com/office/powerpoint/2010/main" val="2270149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§5.5.1	</a:t>
            </a:r>
            <a:r>
              <a:rPr lang="zh-CN" altLang="en-US" dirty="0"/>
              <a:t>空中启</a:t>
            </a:r>
            <a:r>
              <a:rPr lang="zh-CN" altLang="en-US" dirty="0" smtClean="0"/>
              <a:t>动</a:t>
            </a:r>
            <a:endParaRPr lang="zh-CN" altLang="en-US" dirty="0"/>
          </a:p>
        </p:txBody>
      </p:sp>
      <p:sp>
        <p:nvSpPr>
          <p:cNvPr id="3" name="内容占位符 2"/>
          <p:cNvSpPr>
            <a:spLocks noGrp="1"/>
          </p:cNvSpPr>
          <p:nvPr>
            <p:ph idx="1"/>
          </p:nvPr>
        </p:nvSpPr>
        <p:spPr/>
        <p:txBody>
          <a:bodyPr/>
          <a:lstStyle/>
          <a:p>
            <a:r>
              <a:rPr lang="zh-CN" altLang="en-US" dirty="0" smtClean="0"/>
              <a:t>将</a:t>
            </a:r>
            <a:r>
              <a:rPr lang="zh-CN" altLang="en-US" dirty="0"/>
              <a:t>发动机启动电门扳到</a:t>
            </a:r>
            <a:r>
              <a:rPr lang="en-US" altLang="zh-CN" dirty="0"/>
              <a:t>FLT</a:t>
            </a:r>
            <a:r>
              <a:rPr lang="zh-CN" altLang="en-US" dirty="0"/>
              <a:t>（飞行）位可以进行空中风车启动。此时启动机不工作，由流过发动机的气流带动发动机转子转动</a:t>
            </a:r>
            <a:r>
              <a:rPr lang="zh-CN" altLang="en-US" dirty="0" smtClean="0"/>
              <a:t>。</a:t>
            </a:r>
            <a:endParaRPr lang="en-US" altLang="zh-CN" dirty="0" smtClean="0"/>
          </a:p>
          <a:p>
            <a:r>
              <a:rPr lang="zh-CN" altLang="en-US" dirty="0" smtClean="0"/>
              <a:t>如</a:t>
            </a:r>
            <a:r>
              <a:rPr lang="zh-CN" altLang="en-US" dirty="0"/>
              <a:t>果发动机超出了风车启动极限，</a:t>
            </a:r>
            <a:r>
              <a:rPr lang="en-US" altLang="zh-CN" dirty="0"/>
              <a:t>CDS</a:t>
            </a:r>
            <a:r>
              <a:rPr lang="zh-CN" altLang="en-US" dirty="0"/>
              <a:t>在</a:t>
            </a:r>
            <a:r>
              <a:rPr lang="en-US" altLang="zh-CN" dirty="0"/>
              <a:t>N2</a:t>
            </a:r>
            <a:r>
              <a:rPr lang="zh-CN" altLang="en-US" dirty="0"/>
              <a:t>数字显示上部显示</a:t>
            </a:r>
            <a:r>
              <a:rPr lang="en-US" altLang="zh-CN" dirty="0"/>
              <a:t>X-BLEED START</a:t>
            </a:r>
            <a:r>
              <a:rPr lang="zh-CN" altLang="en-US" dirty="0"/>
              <a:t>（</a:t>
            </a:r>
            <a:r>
              <a:rPr lang="zh-CN" altLang="en-US" b="1" dirty="0" smtClean="0">
                <a:solidFill>
                  <a:srgbClr val="C00000"/>
                </a:solidFill>
              </a:rPr>
              <a:t>交输引</a:t>
            </a:r>
            <a:r>
              <a:rPr lang="zh-CN" altLang="en-US" b="1" dirty="0">
                <a:solidFill>
                  <a:srgbClr val="C00000"/>
                </a:solidFill>
              </a:rPr>
              <a:t>气启动</a:t>
            </a:r>
            <a:r>
              <a:rPr lang="zh-CN" altLang="en-US" dirty="0"/>
              <a:t>），此时飞行机组必须将启动电门扳到</a:t>
            </a:r>
            <a:r>
              <a:rPr lang="en-US" altLang="zh-CN" dirty="0"/>
              <a:t>GRD</a:t>
            </a:r>
            <a:r>
              <a:rPr lang="zh-CN" altLang="en-US" dirty="0"/>
              <a:t>位置，以打开启动阀接通启动机，由启动机协助完成启动过程</a:t>
            </a:r>
            <a:r>
              <a:rPr lang="zh-CN" altLang="en-US" dirty="0" smtClean="0"/>
              <a:t>。</a:t>
            </a:r>
            <a:endParaRPr lang="zh-CN" altLang="en-US" dirty="0"/>
          </a:p>
        </p:txBody>
      </p:sp>
    </p:spTree>
    <p:extLst>
      <p:ext uri="{BB962C8B-B14F-4D97-AF65-F5344CB8AC3E}">
        <p14:creationId xmlns:p14="http://schemas.microsoft.com/office/powerpoint/2010/main" val="4029385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§5.5.2	</a:t>
            </a:r>
            <a:r>
              <a:rPr lang="zh-CN" altLang="en-US" dirty="0"/>
              <a:t>空中启动保</a:t>
            </a:r>
            <a:r>
              <a:rPr lang="zh-CN" altLang="en-US" dirty="0" smtClean="0"/>
              <a:t>护</a:t>
            </a:r>
            <a:endParaRPr lang="zh-CN" altLang="en-US" dirty="0"/>
          </a:p>
        </p:txBody>
      </p:sp>
      <p:sp>
        <p:nvSpPr>
          <p:cNvPr id="3" name="内容占位符 2"/>
          <p:cNvSpPr>
            <a:spLocks noGrp="1"/>
          </p:cNvSpPr>
          <p:nvPr>
            <p:ph idx="1"/>
          </p:nvPr>
        </p:nvSpPr>
        <p:spPr/>
        <p:txBody>
          <a:bodyPr/>
          <a:lstStyle/>
          <a:p>
            <a:r>
              <a:rPr lang="en-US" altLang="zh-CN" dirty="0" smtClean="0"/>
              <a:t>EEC</a:t>
            </a:r>
            <a:r>
              <a:rPr lang="zh-CN" altLang="en-US" dirty="0"/>
              <a:t>输出一个</a:t>
            </a:r>
            <a:r>
              <a:rPr lang="en-US" altLang="zh-CN" dirty="0"/>
              <a:t>EGT</a:t>
            </a:r>
            <a:r>
              <a:rPr lang="zh-CN" altLang="en-US" dirty="0"/>
              <a:t>启动限制，这个启动限制在主发动机显示器</a:t>
            </a:r>
            <a:r>
              <a:rPr lang="en-US" altLang="zh-CN" dirty="0"/>
              <a:t>EGT</a:t>
            </a:r>
            <a:r>
              <a:rPr lang="zh-CN" altLang="en-US" dirty="0"/>
              <a:t>模拟表盘上显示一条</a:t>
            </a:r>
            <a:r>
              <a:rPr lang="zh-CN" altLang="en-US" b="1" dirty="0">
                <a:solidFill>
                  <a:srgbClr val="C00000"/>
                </a:solidFill>
              </a:rPr>
              <a:t>径向红色标线</a:t>
            </a:r>
            <a:r>
              <a:rPr lang="zh-CN" altLang="en-US" dirty="0"/>
              <a:t>（短线</a:t>
            </a:r>
            <a:r>
              <a:rPr lang="zh-CN" altLang="en-US" dirty="0" smtClean="0"/>
              <a:t>）。</a:t>
            </a:r>
            <a:endParaRPr lang="en-US" altLang="zh-CN" dirty="0" smtClean="0"/>
          </a:p>
          <a:p>
            <a:r>
              <a:rPr lang="en-US" altLang="zh-CN" dirty="0" smtClean="0"/>
              <a:t>EGT</a:t>
            </a:r>
            <a:r>
              <a:rPr lang="zh-CN" altLang="en-US" dirty="0"/>
              <a:t>启动红线值依赖于启动的种类：快速风车再点火（</a:t>
            </a:r>
            <a:r>
              <a:rPr lang="en-US" altLang="zh-CN" dirty="0"/>
              <a:t>QWR</a:t>
            </a:r>
            <a:r>
              <a:rPr lang="zh-CN" altLang="en-US" dirty="0"/>
              <a:t>）或正常空中启动。</a:t>
            </a:r>
          </a:p>
          <a:p>
            <a:r>
              <a:rPr lang="zh-CN" altLang="en-US" dirty="0"/>
              <a:t>当发动机核心转速降低到低于</a:t>
            </a:r>
            <a:r>
              <a:rPr lang="en-US" altLang="zh-CN" dirty="0"/>
              <a:t>50%</a:t>
            </a:r>
            <a:r>
              <a:rPr lang="zh-CN" altLang="en-US" dirty="0"/>
              <a:t>时</a:t>
            </a:r>
            <a:r>
              <a:rPr lang="en-US" altLang="zh-CN" dirty="0"/>
              <a:t>, EEC</a:t>
            </a:r>
            <a:r>
              <a:rPr lang="zh-CN" altLang="en-US" dirty="0"/>
              <a:t>会启动一个定时器。再点火的时间跟飞行高度有关。在定时器极限到达之前，如果</a:t>
            </a:r>
            <a:r>
              <a:rPr lang="en-US" altLang="zh-CN" dirty="0"/>
              <a:t>EEC</a:t>
            </a:r>
            <a:r>
              <a:rPr lang="zh-CN" altLang="en-US" dirty="0"/>
              <a:t>探测到一个再点火，则启动被归类于</a:t>
            </a:r>
            <a:r>
              <a:rPr lang="en-US" altLang="zh-CN" dirty="0"/>
              <a:t>QWR</a:t>
            </a:r>
            <a:r>
              <a:rPr lang="zh-CN" altLang="en-US" dirty="0"/>
              <a:t>，则</a:t>
            </a:r>
            <a:r>
              <a:rPr lang="en-US" altLang="zh-CN" dirty="0"/>
              <a:t>EGT</a:t>
            </a:r>
            <a:r>
              <a:rPr lang="zh-CN" altLang="en-US" dirty="0"/>
              <a:t>的极限温度被设定在</a:t>
            </a:r>
            <a:r>
              <a:rPr lang="en-US" altLang="zh-CN" dirty="0"/>
              <a:t>950°C</a:t>
            </a:r>
            <a:r>
              <a:rPr lang="zh-CN" altLang="en-US" dirty="0"/>
              <a:t>；如果时间超过</a:t>
            </a:r>
            <a:r>
              <a:rPr lang="en-US" altLang="zh-CN" dirty="0"/>
              <a:t>QWR</a:t>
            </a:r>
            <a:r>
              <a:rPr lang="zh-CN" altLang="en-US" dirty="0"/>
              <a:t>定时器极限，则启动归类于正常空中启动，</a:t>
            </a:r>
            <a:r>
              <a:rPr lang="en-US" altLang="zh-CN" dirty="0"/>
              <a:t>EGT</a:t>
            </a:r>
            <a:r>
              <a:rPr lang="zh-CN" altLang="en-US" dirty="0"/>
              <a:t>极限温度被设定在</a:t>
            </a:r>
            <a:r>
              <a:rPr lang="en-US" altLang="zh-CN" dirty="0"/>
              <a:t>725°C</a:t>
            </a:r>
            <a:r>
              <a:rPr lang="zh-CN" altLang="en-US" dirty="0"/>
              <a:t>。如果超过</a:t>
            </a:r>
            <a:r>
              <a:rPr lang="en-US" altLang="zh-CN" dirty="0"/>
              <a:t>EGT</a:t>
            </a:r>
            <a:r>
              <a:rPr lang="zh-CN" altLang="en-US" dirty="0"/>
              <a:t>极限，则设置一个</a:t>
            </a:r>
            <a:r>
              <a:rPr lang="en-US" altLang="zh-CN" dirty="0"/>
              <a:t>EGT</a:t>
            </a:r>
            <a:r>
              <a:rPr lang="zh-CN" altLang="en-US" dirty="0"/>
              <a:t>超限，并被</a:t>
            </a:r>
            <a:r>
              <a:rPr lang="en-US" altLang="zh-CN" dirty="0"/>
              <a:t>CDS/DEU</a:t>
            </a:r>
            <a:r>
              <a:rPr lang="zh-CN" altLang="en-US" dirty="0"/>
              <a:t>记录。</a:t>
            </a:r>
          </a:p>
          <a:p>
            <a:endParaRPr lang="zh-CN" altLang="en-US" dirty="0"/>
          </a:p>
        </p:txBody>
      </p:sp>
    </p:spTree>
    <p:extLst>
      <p:ext uri="{BB962C8B-B14F-4D97-AF65-F5344CB8AC3E}">
        <p14:creationId xmlns:p14="http://schemas.microsoft.com/office/powerpoint/2010/main" val="95566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48016" y="0"/>
            <a:ext cx="8295968" cy="6858000"/>
          </a:xfrm>
          <a:prstGeom prst="rect">
            <a:avLst/>
          </a:prstGeom>
        </p:spPr>
      </p:pic>
      <p:sp>
        <p:nvSpPr>
          <p:cNvPr id="3" name="文本框 2"/>
          <p:cNvSpPr txBox="1"/>
          <p:nvPr/>
        </p:nvSpPr>
        <p:spPr>
          <a:xfrm>
            <a:off x="0" y="526212"/>
            <a:ext cx="738664" cy="5805577"/>
          </a:xfrm>
          <a:prstGeom prst="rect">
            <a:avLst/>
          </a:prstGeom>
          <a:solidFill>
            <a:schemeClr val="bg2"/>
          </a:solidFill>
        </p:spPr>
        <p:txBody>
          <a:bodyPr vert="eaVert" wrap="square" rtlCol="0">
            <a:spAutoFit/>
          </a:bodyPr>
          <a:lstStyle/>
          <a:p>
            <a:pPr algn="ctr"/>
            <a:r>
              <a:rPr lang="zh-CN" altLang="en-US" sz="3600" dirty="0">
                <a:solidFill>
                  <a:srgbClr val="FF0000"/>
                </a:solidFill>
                <a:latin typeface="方正超粗黑_GBK" panose="03000509000000000000" pitchFamily="65" charset="-122"/>
                <a:ea typeface="方正超粗黑_GBK" panose="03000509000000000000" pitchFamily="65" charset="-122"/>
              </a:rPr>
              <a:t>发动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机点火系统的工作范围</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8308720" y="3908113"/>
            <a:ext cx="3043642" cy="1938992"/>
          </a:xfrm>
          <a:prstGeom prst="rect">
            <a:avLst/>
          </a:prstGeom>
          <a:solidFill>
            <a:schemeClr val="bg2"/>
          </a:solidFill>
        </p:spPr>
        <p:txBody>
          <a:bodyPr wrap="square" rtlCol="0">
            <a:spAutoFit/>
          </a:bodyPr>
          <a:lstStyle/>
          <a:p>
            <a:r>
              <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 </a:t>
            </a: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地</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面启动</a:t>
            </a:r>
          </a:p>
          <a:p>
            <a:r>
              <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 </a:t>
            </a: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飞和着陆</a:t>
            </a:r>
          </a:p>
          <a:p>
            <a:r>
              <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 </a:t>
            </a: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行中</a:t>
            </a:r>
            <a:r>
              <a:rPr lang="en-US" altLang="zh-CN"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在严重紊流或者恶劣天气时</a:t>
            </a:r>
            <a:r>
              <a:rPr lang="en-US" altLang="zh-CN"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 </a:t>
            </a: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行中启动。</a:t>
            </a:r>
          </a:p>
        </p:txBody>
      </p:sp>
    </p:spTree>
    <p:extLst>
      <p:ext uri="{BB962C8B-B14F-4D97-AF65-F5344CB8AC3E}">
        <p14:creationId xmlns:p14="http://schemas.microsoft.com/office/powerpoint/2010/main" val="2194996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384" b="7045"/>
          <a:stretch/>
        </p:blipFill>
        <p:spPr>
          <a:xfrm>
            <a:off x="1870866" y="87304"/>
            <a:ext cx="10321134" cy="6683392"/>
          </a:xfrm>
          <a:prstGeom prst="rect">
            <a:avLst/>
          </a:prstGeom>
        </p:spPr>
      </p:pic>
      <p:sp>
        <p:nvSpPr>
          <p:cNvPr id="4" name="文本框 3"/>
          <p:cNvSpPr txBox="1"/>
          <p:nvPr/>
        </p:nvSpPr>
        <p:spPr>
          <a:xfrm>
            <a:off x="0" y="0"/>
            <a:ext cx="2501660" cy="4154984"/>
          </a:xfrm>
          <a:prstGeom prst="rect">
            <a:avLst/>
          </a:prstGeom>
          <a:solidFill>
            <a:schemeClr val="bg2"/>
          </a:solidFill>
        </p:spPr>
        <p:txBody>
          <a:bodyPr wrap="square" rtlCol="0">
            <a:spAutoFit/>
          </a:bodyPr>
          <a:lstStyle/>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动手柄</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控制点火系统电源到</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动电门</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点火选择电门</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提供输入信号到</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使用这些输入信号向点火激励器供电</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火激励器</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供电到点火嘴</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635016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08" y="508040"/>
            <a:ext cx="7684491" cy="576336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655" y="758206"/>
            <a:ext cx="6400800" cy="5082803"/>
          </a:xfrm>
          <a:prstGeom prst="rect">
            <a:avLst/>
          </a:prstGeom>
        </p:spPr>
      </p:pic>
      <p:sp>
        <p:nvSpPr>
          <p:cNvPr id="7" name="下箭头 6"/>
          <p:cNvSpPr/>
          <p:nvPr/>
        </p:nvSpPr>
        <p:spPr>
          <a:xfrm rot="10112097">
            <a:off x="3997521" y="4856215"/>
            <a:ext cx="298434" cy="362767"/>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0963383">
            <a:off x="3839854" y="3058895"/>
            <a:ext cx="298434" cy="362767"/>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5400000">
            <a:off x="3383754" y="2057669"/>
            <a:ext cx="298434" cy="362767"/>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7144873" y="2877511"/>
            <a:ext cx="298434" cy="362767"/>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1405" t="5918" r="21820" b="21012"/>
          <a:stretch/>
        </p:blipFill>
        <p:spPr>
          <a:xfrm>
            <a:off x="8358628" y="2661250"/>
            <a:ext cx="3476814" cy="2983128"/>
          </a:xfrm>
          <a:prstGeom prst="rect">
            <a:avLst/>
          </a:prstGeom>
          <a:solidFill>
            <a:srgbClr val="FFFF00"/>
          </a:solidFill>
          <a:ln w="28575">
            <a:solidFill>
              <a:srgbClr val="FFC000"/>
            </a:solidFill>
          </a:ln>
        </p:spPr>
      </p:pic>
      <p:sp>
        <p:nvSpPr>
          <p:cNvPr id="12" name="下箭头 11"/>
          <p:cNvSpPr/>
          <p:nvPr/>
        </p:nvSpPr>
        <p:spPr>
          <a:xfrm>
            <a:off x="9061525" y="2782621"/>
            <a:ext cx="298434" cy="362767"/>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739877" y="2782621"/>
            <a:ext cx="1009290" cy="400110"/>
          </a:xfrm>
          <a:prstGeom prst="rect">
            <a:avLst/>
          </a:prstGeom>
          <a:solidFill>
            <a:schemeClr val="bg2"/>
          </a:solidFill>
        </p:spPr>
        <p:txBody>
          <a:bodyPr wrap="square" rtlCol="0">
            <a:spAutoFit/>
          </a:bodyPr>
          <a:lstStyle/>
          <a:p>
            <a:pPr algn="ct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启动机</a:t>
            </a:r>
            <a:endPar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4" name="下箭头 13"/>
          <p:cNvSpPr/>
          <p:nvPr/>
        </p:nvSpPr>
        <p:spPr>
          <a:xfrm rot="16200000">
            <a:off x="10503882" y="4232170"/>
            <a:ext cx="298434" cy="362767"/>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4702249">
            <a:off x="10457854" y="3769170"/>
            <a:ext cx="298434" cy="362767"/>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6897751" flipV="1">
            <a:off x="10503882" y="4620918"/>
            <a:ext cx="298434" cy="362767"/>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69423" y="171519"/>
            <a:ext cx="3702246"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启动机气动管路</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18" name="椭圆 17"/>
          <p:cNvSpPr/>
          <p:nvPr/>
        </p:nvSpPr>
        <p:spPr>
          <a:xfrm>
            <a:off x="6464491" y="3994031"/>
            <a:ext cx="1566700" cy="99087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897719" y="3137927"/>
            <a:ext cx="1009290" cy="400110"/>
          </a:xfrm>
          <a:prstGeom prst="rect">
            <a:avLst/>
          </a:prstGeom>
          <a:solidFill>
            <a:schemeClr val="bg2"/>
          </a:solidFill>
        </p:spPr>
        <p:txBody>
          <a:bodyPr wrap="square" rtlCol="0">
            <a:spAutoFit/>
          </a:bodyPr>
          <a:lstStyle/>
          <a:p>
            <a:pPr algn="ct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启动阀</a:t>
            </a:r>
            <a:endPar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1" name="直接箭头连接符 20"/>
          <p:cNvCxnSpPr/>
          <p:nvPr/>
        </p:nvCxnSpPr>
        <p:spPr>
          <a:xfrm>
            <a:off x="6402364" y="3538037"/>
            <a:ext cx="593659" cy="45599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444824" y="5708542"/>
            <a:ext cx="1768415" cy="400110"/>
          </a:xfrm>
          <a:prstGeom prst="rect">
            <a:avLst/>
          </a:prstGeom>
          <a:solidFill>
            <a:schemeClr val="bg2"/>
          </a:solidFill>
        </p:spPr>
        <p:txBody>
          <a:bodyPr wrap="square" rtlCol="0">
            <a:spAutoFit/>
          </a:bodyPr>
          <a:lstStyle/>
          <a:p>
            <a:pPr algn="ct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来自气源总管</a:t>
            </a:r>
            <a:endPar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3" name="下箭头 22"/>
          <p:cNvSpPr/>
          <p:nvPr/>
        </p:nvSpPr>
        <p:spPr>
          <a:xfrm>
            <a:off x="7188798" y="5404652"/>
            <a:ext cx="298434" cy="362767"/>
          </a:xfrm>
          <a:prstGeom prst="down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27548" y="922312"/>
            <a:ext cx="1926416" cy="5016758"/>
          </a:xfrm>
          <a:prstGeom prst="rect">
            <a:avLst/>
          </a:prstGeom>
          <a:solidFill>
            <a:schemeClr val="bg2"/>
          </a:solid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有二个气动启动机导管组件。上部组件有二根导管和二个柔性接头。一端连接到</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发动机吊架上的气动导管</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；另一端连接到</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启动阀</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。下部组件有一根导管，连接启动阀到启动机。上、下导管组件都固定到风扇机匣上。</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4" name="直接箭头连接符 23"/>
          <p:cNvCxnSpPr/>
          <p:nvPr/>
        </p:nvCxnSpPr>
        <p:spPr>
          <a:xfrm flipH="1" flipV="1">
            <a:off x="4161509" y="2941307"/>
            <a:ext cx="956853" cy="127080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083887" y="4212110"/>
            <a:ext cx="1009290" cy="1015663"/>
          </a:xfrm>
          <a:prstGeom prst="rect">
            <a:avLst/>
          </a:prstGeom>
          <a:solidFill>
            <a:schemeClr val="bg2"/>
          </a:solidFill>
        </p:spPr>
        <p:txBody>
          <a:bodyPr wrap="square" rtlCol="0">
            <a:spAutoFit/>
          </a:bodyPr>
          <a:lstStyle/>
          <a:p>
            <a:pPr algn="ct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发动机吊架气动导管</a:t>
            </a:r>
            <a:endPar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6" name="椭圆 25"/>
          <p:cNvSpPr/>
          <p:nvPr/>
        </p:nvSpPr>
        <p:spPr>
          <a:xfrm>
            <a:off x="2527762" y="1754979"/>
            <a:ext cx="1246975" cy="99087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815092" y="795512"/>
            <a:ext cx="1246975" cy="99087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p:cNvCxnSpPr/>
          <p:nvPr/>
        </p:nvCxnSpPr>
        <p:spPr>
          <a:xfrm flipH="1">
            <a:off x="7401242" y="1300623"/>
            <a:ext cx="2233575" cy="104686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9634817" y="946680"/>
            <a:ext cx="2125467" cy="707886"/>
          </a:xfrm>
          <a:prstGeom prst="rect">
            <a:avLst/>
          </a:prstGeom>
          <a:solidFill>
            <a:schemeClr val="bg2"/>
          </a:solidFill>
        </p:spPr>
        <p:txBody>
          <a:bodyPr wrap="square" rtlCol="0">
            <a:spAutoFit/>
          </a:bodyPr>
          <a:lstStyle/>
          <a:p>
            <a:pPr algn="ct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上导管：连接吊架导管</a:t>
            </a:r>
            <a:r>
              <a:rPr lang="en-US" altLang="zh-CN"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启动阀</a:t>
            </a:r>
            <a:endPar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34" name="肘形连接符 33"/>
          <p:cNvCxnSpPr>
            <a:endCxn id="27" idx="2"/>
          </p:cNvCxnSpPr>
          <p:nvPr/>
        </p:nvCxnSpPr>
        <p:spPr>
          <a:xfrm flipV="1">
            <a:off x="3503968" y="1290949"/>
            <a:ext cx="3311124" cy="533106"/>
          </a:xfrm>
          <a:prstGeom prst="bentConnector3">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38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启动电</a:t>
            </a:r>
            <a:r>
              <a:rPr lang="zh-CN" altLang="en-US" dirty="0" smtClean="0"/>
              <a:t>门</a:t>
            </a:r>
            <a:endParaRPr lang="zh-CN" altLang="en-US" dirty="0"/>
          </a:p>
        </p:txBody>
      </p:sp>
      <p:sp>
        <p:nvSpPr>
          <p:cNvPr id="3" name="内容占位符 2"/>
          <p:cNvSpPr>
            <a:spLocks noGrp="1"/>
          </p:cNvSpPr>
          <p:nvPr>
            <p:ph idx="1"/>
          </p:nvPr>
        </p:nvSpPr>
        <p:spPr/>
        <p:txBody>
          <a:bodyPr>
            <a:normAutofit/>
          </a:bodyPr>
          <a:lstStyle/>
          <a:p>
            <a:r>
              <a:rPr lang="zh-CN" altLang="en-US" dirty="0" smtClean="0"/>
              <a:t>每</a:t>
            </a:r>
            <a:r>
              <a:rPr lang="zh-CN" altLang="en-US" dirty="0"/>
              <a:t>一台发动机对应一个启动电门</a:t>
            </a:r>
            <a:r>
              <a:rPr lang="zh-CN" altLang="en-US" dirty="0" smtClean="0"/>
              <a:t>。发</a:t>
            </a:r>
            <a:r>
              <a:rPr lang="zh-CN" altLang="en-US" dirty="0"/>
              <a:t>动机启动电门是旋钮式电门，共有四个位置：“</a:t>
            </a:r>
            <a:r>
              <a:rPr lang="en-US" altLang="zh-CN" dirty="0"/>
              <a:t>GRD”</a:t>
            </a:r>
            <a:r>
              <a:rPr lang="zh-CN" altLang="en-US" dirty="0"/>
              <a:t>（地面）、“</a:t>
            </a:r>
            <a:r>
              <a:rPr lang="en-US" altLang="zh-CN" dirty="0"/>
              <a:t>OFF”</a:t>
            </a:r>
            <a:r>
              <a:rPr lang="zh-CN" altLang="en-US" dirty="0"/>
              <a:t>（关断）、“</a:t>
            </a:r>
            <a:r>
              <a:rPr lang="en-US" altLang="zh-CN" dirty="0"/>
              <a:t>CONT”</a:t>
            </a:r>
            <a:r>
              <a:rPr lang="zh-CN" altLang="en-US" dirty="0"/>
              <a:t>（连续）和“</a:t>
            </a:r>
            <a:r>
              <a:rPr lang="en-US" altLang="zh-CN" dirty="0"/>
              <a:t>FLT”(</a:t>
            </a:r>
            <a:r>
              <a:rPr lang="zh-CN" altLang="en-US" dirty="0"/>
              <a:t>飞行</a:t>
            </a:r>
            <a:r>
              <a:rPr lang="en-US" altLang="zh-CN" dirty="0"/>
              <a:t>)</a:t>
            </a:r>
            <a:r>
              <a:rPr lang="zh-CN" altLang="en-US" dirty="0"/>
              <a:t>位</a:t>
            </a:r>
            <a:r>
              <a:rPr lang="zh-CN" altLang="en-US" dirty="0" smtClean="0"/>
              <a:t>。</a:t>
            </a:r>
            <a:endParaRPr lang="en-US" altLang="zh-CN" dirty="0" smtClean="0"/>
          </a:p>
          <a:p>
            <a:r>
              <a:rPr lang="zh-CN" altLang="en-US" dirty="0" smtClean="0"/>
              <a:t>“</a:t>
            </a:r>
            <a:r>
              <a:rPr lang="en-US" altLang="zh-CN" dirty="0"/>
              <a:t>GRD”</a:t>
            </a:r>
            <a:r>
              <a:rPr lang="zh-CN" altLang="en-US" dirty="0"/>
              <a:t>（地面）位用于地面或空中启动，由点火选择电门选择的点火嘴点火</a:t>
            </a:r>
            <a:r>
              <a:rPr lang="zh-CN" altLang="en-US" dirty="0" smtClean="0"/>
              <a:t>；</a:t>
            </a:r>
            <a:endParaRPr lang="en-US" altLang="zh-CN" dirty="0" smtClean="0"/>
          </a:p>
          <a:p>
            <a:r>
              <a:rPr lang="zh-CN" altLang="en-US" dirty="0" smtClean="0"/>
              <a:t>启</a:t>
            </a:r>
            <a:r>
              <a:rPr lang="zh-CN" altLang="en-US" dirty="0"/>
              <a:t>动电门在“</a:t>
            </a:r>
            <a:r>
              <a:rPr lang="en-US" altLang="zh-CN" dirty="0"/>
              <a:t>OFF”</a:t>
            </a:r>
            <a:r>
              <a:rPr lang="zh-CN" altLang="en-US" dirty="0"/>
              <a:t>位时无点火发生，除非</a:t>
            </a:r>
            <a:r>
              <a:rPr lang="en-US" altLang="zh-CN" dirty="0"/>
              <a:t>EEC</a:t>
            </a:r>
            <a:r>
              <a:rPr lang="zh-CN" altLang="en-US" dirty="0"/>
              <a:t>检测到熄火状</a:t>
            </a:r>
            <a:r>
              <a:rPr lang="zh-CN" altLang="en-US" dirty="0" smtClean="0"/>
              <a:t>况</a:t>
            </a:r>
            <a:endParaRPr lang="zh-CN" altLang="en-US" dirty="0"/>
          </a:p>
        </p:txBody>
      </p:sp>
    </p:spTree>
    <p:extLst>
      <p:ext uri="{BB962C8B-B14F-4D97-AF65-F5344CB8AC3E}">
        <p14:creationId xmlns:p14="http://schemas.microsoft.com/office/powerpoint/2010/main" val="904796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启动电</a:t>
            </a:r>
            <a:r>
              <a:rPr lang="zh-CN" altLang="en-US" dirty="0" smtClean="0"/>
              <a:t>门</a:t>
            </a:r>
            <a:endParaRPr lang="zh-CN" altLang="en-US" dirty="0"/>
          </a:p>
        </p:txBody>
      </p:sp>
      <p:sp>
        <p:nvSpPr>
          <p:cNvPr id="3" name="内容占位符 2"/>
          <p:cNvSpPr>
            <a:spLocks noGrp="1"/>
          </p:cNvSpPr>
          <p:nvPr>
            <p:ph idx="1"/>
          </p:nvPr>
        </p:nvSpPr>
        <p:spPr/>
        <p:txBody>
          <a:bodyPr>
            <a:normAutofit/>
          </a:bodyPr>
          <a:lstStyle/>
          <a:p>
            <a:r>
              <a:rPr lang="en-US" altLang="zh-CN" dirty="0" smtClean="0"/>
              <a:t>FLT</a:t>
            </a:r>
            <a:r>
              <a:rPr lang="en-US" altLang="zh-CN" dirty="0"/>
              <a:t>”</a:t>
            </a:r>
            <a:r>
              <a:rPr lang="zh-CN" altLang="en-US" dirty="0"/>
              <a:t>用于空中风车启动，此时启动活门关闭，飞机飞行中的气动力驱动发动机转子转动，只需点火和供油</a:t>
            </a:r>
            <a:r>
              <a:rPr lang="zh-CN" altLang="en-US" dirty="0" smtClean="0"/>
              <a:t>。</a:t>
            </a:r>
            <a:endParaRPr lang="en-US" altLang="zh-CN" dirty="0" smtClean="0"/>
          </a:p>
          <a:p>
            <a:r>
              <a:rPr lang="zh-CN" altLang="en-US" dirty="0" smtClean="0"/>
              <a:t>此</a:t>
            </a:r>
            <a:r>
              <a:rPr lang="zh-CN" altLang="en-US" dirty="0"/>
              <a:t>启动方式不管点火选择电门在什么位置，发动机两个点火嘴同时点火</a:t>
            </a:r>
            <a:r>
              <a:rPr lang="zh-CN" altLang="en-US" dirty="0" smtClean="0"/>
              <a:t>。</a:t>
            </a:r>
            <a:endParaRPr lang="en-US" altLang="zh-CN" dirty="0" smtClean="0"/>
          </a:p>
          <a:p>
            <a:r>
              <a:rPr lang="zh-CN" altLang="en-US" dirty="0" smtClean="0"/>
              <a:t>当</a:t>
            </a:r>
            <a:r>
              <a:rPr lang="zh-CN" altLang="en-US" dirty="0"/>
              <a:t>起飞、着陆、空气紊流或结冰等恶劣天气，将启动电门放在“</a:t>
            </a:r>
            <a:r>
              <a:rPr lang="en-US" altLang="zh-CN" dirty="0"/>
              <a:t>CONT”</a:t>
            </a:r>
            <a:r>
              <a:rPr lang="zh-CN" altLang="en-US" dirty="0"/>
              <a:t>（连续）位，提供连续点火</a:t>
            </a:r>
            <a:r>
              <a:rPr lang="zh-CN" altLang="en-US" dirty="0" smtClean="0"/>
              <a:t>。</a:t>
            </a:r>
            <a:endParaRPr lang="en-US" altLang="zh-CN" dirty="0" smtClean="0"/>
          </a:p>
          <a:p>
            <a:r>
              <a:rPr lang="zh-CN" altLang="en-US" dirty="0" smtClean="0"/>
              <a:t>连</a:t>
            </a:r>
            <a:r>
              <a:rPr lang="zh-CN" altLang="en-US" dirty="0"/>
              <a:t>续点火，由点火选择电门选择的点火嘴点火。</a:t>
            </a:r>
          </a:p>
          <a:p>
            <a:endParaRPr lang="zh-CN" altLang="en-US" dirty="0"/>
          </a:p>
        </p:txBody>
      </p:sp>
    </p:spTree>
    <p:extLst>
      <p:ext uri="{BB962C8B-B14F-4D97-AF65-F5344CB8AC3E}">
        <p14:creationId xmlns:p14="http://schemas.microsoft.com/office/powerpoint/2010/main" val="3201336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39849" y="0"/>
            <a:ext cx="10712302" cy="6858000"/>
          </a:xfrm>
          <a:prstGeom prst="rect">
            <a:avLst/>
          </a:prstGeom>
        </p:spPr>
      </p:pic>
    </p:spTree>
    <p:extLst>
      <p:ext uri="{BB962C8B-B14F-4D97-AF65-F5344CB8AC3E}">
        <p14:creationId xmlns:p14="http://schemas.microsoft.com/office/powerpoint/2010/main" val="705239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§5.6.3	</a:t>
            </a:r>
            <a:r>
              <a:rPr lang="zh-CN" altLang="en-US" dirty="0"/>
              <a:t>点火电</a:t>
            </a:r>
            <a:r>
              <a:rPr lang="zh-CN" altLang="en-US" dirty="0" smtClean="0"/>
              <a:t>源</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a:t>号发动机点火系统接收来自</a:t>
            </a:r>
            <a:r>
              <a:rPr lang="en-US" altLang="zh-CN" dirty="0"/>
              <a:t>1</a:t>
            </a:r>
            <a:r>
              <a:rPr lang="zh-CN" altLang="en-US" dirty="0"/>
              <a:t>号交流电转换汇流条和交流电备用汇流条的</a:t>
            </a:r>
            <a:r>
              <a:rPr lang="en-US" altLang="zh-CN" dirty="0"/>
              <a:t>115V</a:t>
            </a:r>
            <a:r>
              <a:rPr lang="zh-CN" altLang="en-US" dirty="0"/>
              <a:t>交流电。</a:t>
            </a:r>
            <a:r>
              <a:rPr lang="en-US" altLang="zh-CN" dirty="0"/>
              <a:t>EEC</a:t>
            </a:r>
            <a:r>
              <a:rPr lang="zh-CN" altLang="en-US" dirty="0"/>
              <a:t>内部电门控制输送到点火激励器的</a:t>
            </a:r>
            <a:r>
              <a:rPr lang="en-US" altLang="zh-CN" dirty="0"/>
              <a:t>115V</a:t>
            </a:r>
            <a:r>
              <a:rPr lang="zh-CN" altLang="en-US" dirty="0"/>
              <a:t>交流电</a:t>
            </a:r>
            <a:r>
              <a:rPr lang="zh-CN" altLang="en-US" dirty="0" smtClean="0"/>
              <a:t>。</a:t>
            </a:r>
            <a:endParaRPr lang="en-US" altLang="zh-CN" dirty="0" smtClean="0"/>
          </a:p>
          <a:p>
            <a:r>
              <a:rPr lang="zh-CN" altLang="en-US" dirty="0" smtClean="0"/>
              <a:t>点</a:t>
            </a:r>
            <a:r>
              <a:rPr lang="zh-CN" altLang="en-US" dirty="0"/>
              <a:t>火激励器将</a:t>
            </a:r>
            <a:r>
              <a:rPr lang="en-US" altLang="zh-CN" dirty="0"/>
              <a:t>115V</a:t>
            </a:r>
            <a:r>
              <a:rPr lang="zh-CN" altLang="en-US" dirty="0"/>
              <a:t>交流电转换为大约</a:t>
            </a:r>
            <a:r>
              <a:rPr lang="en-US" altLang="zh-CN" dirty="0" smtClean="0"/>
              <a:t>15,000</a:t>
            </a:r>
            <a:r>
              <a:rPr lang="en-US" altLang="zh-CN" dirty="0" smtClean="0">
                <a:sym typeface="Symbol" panose="05050102010706020507" pitchFamily="18" charset="2"/>
              </a:rPr>
              <a:t></a:t>
            </a:r>
            <a:r>
              <a:rPr lang="en-US" altLang="zh-CN" dirty="0" smtClean="0"/>
              <a:t>20,000V</a:t>
            </a:r>
            <a:r>
              <a:rPr lang="zh-CN" altLang="en-US" dirty="0"/>
              <a:t>的直流电压到点火嘴。点火嘴产生电火花点燃油气混合气</a:t>
            </a:r>
            <a:r>
              <a:rPr lang="zh-CN" altLang="en-US" dirty="0" smtClean="0"/>
              <a:t>。</a:t>
            </a:r>
            <a:endParaRPr lang="en-US" altLang="zh-CN" dirty="0" smtClean="0"/>
          </a:p>
          <a:p>
            <a:r>
              <a:rPr lang="en-US" altLang="zh-CN" dirty="0" smtClean="0"/>
              <a:t>2</a:t>
            </a:r>
            <a:r>
              <a:rPr lang="zh-CN" altLang="en-US" dirty="0"/>
              <a:t>号发动机点火系统接收来自</a:t>
            </a:r>
            <a:r>
              <a:rPr lang="en-US" altLang="zh-CN" dirty="0"/>
              <a:t>2</a:t>
            </a:r>
            <a:r>
              <a:rPr lang="zh-CN" altLang="en-US" dirty="0"/>
              <a:t>号交流电转换汇流条和交流电备用汇流条的交流电源。</a:t>
            </a:r>
          </a:p>
          <a:p>
            <a:endParaRPr lang="zh-CN" altLang="en-US" dirty="0"/>
          </a:p>
        </p:txBody>
      </p:sp>
    </p:spTree>
    <p:extLst>
      <p:ext uri="{BB962C8B-B14F-4D97-AF65-F5344CB8AC3E}">
        <p14:creationId xmlns:p14="http://schemas.microsoft.com/office/powerpoint/2010/main" val="750233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点火系统部件</a:t>
            </a:r>
            <a:endParaRPr lang="zh-CN" altLang="en-US" dirty="0"/>
          </a:p>
        </p:txBody>
      </p:sp>
      <p:sp>
        <p:nvSpPr>
          <p:cNvPr id="3" name="内容占位符 2"/>
          <p:cNvSpPr>
            <a:spLocks noGrp="1"/>
          </p:cNvSpPr>
          <p:nvPr>
            <p:ph idx="1"/>
          </p:nvPr>
        </p:nvSpPr>
        <p:spPr/>
        <p:txBody>
          <a:bodyPr/>
          <a:lstStyle/>
          <a:p>
            <a:r>
              <a:rPr lang="zh-CN" altLang="en-US" dirty="0"/>
              <a:t>每台发动机包含有左和右点火系统。每个点火系统包括：点火激励器，点火导线，空气总管和点火嘴。</a:t>
            </a:r>
          </a:p>
          <a:p>
            <a:r>
              <a:rPr lang="zh-CN" altLang="en-US" dirty="0" smtClean="0"/>
              <a:t>点</a:t>
            </a:r>
            <a:r>
              <a:rPr lang="zh-CN" altLang="en-US" dirty="0"/>
              <a:t>火激励器位于风扇右侧下部区域。点火导线从点火激励器沿发动机左、右侧连接到发动机点火嘴。空气总管围绕点火导线，从风扇框架</a:t>
            </a:r>
            <a:r>
              <a:rPr lang="en-US" altLang="zh-CN" dirty="0"/>
              <a:t>6:00</a:t>
            </a:r>
            <a:r>
              <a:rPr lang="zh-CN" altLang="en-US" dirty="0"/>
              <a:t>位置支柱开始，延伸到点火嘴</a:t>
            </a:r>
            <a:r>
              <a:rPr lang="zh-CN" altLang="en-US" dirty="0" smtClean="0"/>
              <a:t>。</a:t>
            </a:r>
            <a:endParaRPr lang="en-US" altLang="zh-CN" dirty="0" smtClean="0"/>
          </a:p>
          <a:p>
            <a:r>
              <a:rPr lang="zh-CN" altLang="en-US" dirty="0" smtClean="0"/>
              <a:t>点</a:t>
            </a:r>
            <a:r>
              <a:rPr lang="zh-CN" altLang="en-US" dirty="0"/>
              <a:t>火嘴在燃油总管</a:t>
            </a:r>
            <a:r>
              <a:rPr lang="en-US" altLang="zh-CN" dirty="0"/>
              <a:t>4:00</a:t>
            </a:r>
            <a:r>
              <a:rPr lang="zh-CN" altLang="en-US" dirty="0"/>
              <a:t>和</a:t>
            </a:r>
            <a:r>
              <a:rPr lang="en-US" altLang="zh-CN" dirty="0"/>
              <a:t>8:00</a:t>
            </a:r>
            <a:r>
              <a:rPr lang="zh-CN" altLang="en-US" dirty="0"/>
              <a:t>位置。驾驶舱内的发动机启动电门，点火选择电门和启动手柄可以控制点火系统的工作。点火选择电门和发动机启动电门位于</a:t>
            </a:r>
            <a:r>
              <a:rPr lang="en-US" altLang="zh-CN" dirty="0"/>
              <a:t>P5</a:t>
            </a:r>
            <a:r>
              <a:rPr lang="zh-CN" altLang="en-US" dirty="0"/>
              <a:t>前板。启动手柄在中央操纵台上。</a:t>
            </a:r>
          </a:p>
          <a:p>
            <a:endParaRPr lang="zh-CN" altLang="en-US" dirty="0"/>
          </a:p>
        </p:txBody>
      </p:sp>
    </p:spTree>
    <p:extLst>
      <p:ext uri="{BB962C8B-B14F-4D97-AF65-F5344CB8AC3E}">
        <p14:creationId xmlns:p14="http://schemas.microsoft.com/office/powerpoint/2010/main" val="421919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168568" y="6052814"/>
            <a:ext cx="2807545"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点火激励器</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94566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点火激励</a:t>
            </a:r>
            <a:r>
              <a:rPr lang="zh-CN" altLang="en-US" dirty="0" smtClean="0"/>
              <a:t>器</a:t>
            </a:r>
            <a:endParaRPr lang="zh-CN" altLang="en-US" dirty="0"/>
          </a:p>
        </p:txBody>
      </p:sp>
      <p:sp>
        <p:nvSpPr>
          <p:cNvPr id="3" name="内容占位符 2"/>
          <p:cNvSpPr>
            <a:spLocks noGrp="1"/>
          </p:cNvSpPr>
          <p:nvPr>
            <p:ph idx="1"/>
          </p:nvPr>
        </p:nvSpPr>
        <p:spPr/>
        <p:txBody>
          <a:bodyPr/>
          <a:lstStyle/>
          <a:p>
            <a:r>
              <a:rPr lang="zh-CN" altLang="en-US" dirty="0" smtClean="0"/>
              <a:t>点</a:t>
            </a:r>
            <a:r>
              <a:rPr lang="zh-CN" altLang="en-US" dirty="0"/>
              <a:t>火激励器将</a:t>
            </a:r>
            <a:r>
              <a:rPr lang="en-US" altLang="zh-CN" dirty="0"/>
              <a:t>115V</a:t>
            </a:r>
            <a:r>
              <a:rPr lang="zh-CN" altLang="en-US" dirty="0"/>
              <a:t>交流电转为</a:t>
            </a:r>
            <a:r>
              <a:rPr lang="en-US" altLang="zh-CN" dirty="0"/>
              <a:t>20,000V</a:t>
            </a:r>
            <a:r>
              <a:rPr lang="zh-CN" altLang="en-US" dirty="0"/>
              <a:t>直流电，输出</a:t>
            </a:r>
            <a:r>
              <a:rPr lang="en-US" altLang="zh-CN" dirty="0" smtClean="0"/>
              <a:t>14.5</a:t>
            </a:r>
            <a:r>
              <a:rPr lang="en-US" altLang="zh-CN" dirty="0" smtClean="0">
                <a:sym typeface="Symbol" panose="05050102010706020507" pitchFamily="18" charset="2"/>
              </a:rPr>
              <a:t></a:t>
            </a:r>
            <a:r>
              <a:rPr lang="en-US" altLang="zh-CN" dirty="0" smtClean="0"/>
              <a:t>16</a:t>
            </a:r>
            <a:r>
              <a:rPr lang="zh-CN" altLang="en-US" dirty="0"/>
              <a:t>焦耳的能量。点火嘴使用此能量点燃燃烧室内的油</a:t>
            </a:r>
            <a:r>
              <a:rPr lang="en-US" altLang="zh-CN" dirty="0"/>
              <a:t>/</a:t>
            </a:r>
            <a:r>
              <a:rPr lang="zh-CN" altLang="en-US" dirty="0"/>
              <a:t>气混合气</a:t>
            </a:r>
            <a:r>
              <a:rPr lang="zh-CN" altLang="en-US" dirty="0" smtClean="0"/>
              <a:t>。</a:t>
            </a:r>
            <a:endParaRPr lang="en-US" altLang="zh-CN" dirty="0" smtClean="0"/>
          </a:p>
          <a:p>
            <a:r>
              <a:rPr lang="zh-CN" altLang="en-US" dirty="0" smtClean="0"/>
              <a:t>通</a:t>
            </a:r>
            <a:r>
              <a:rPr lang="zh-CN" altLang="en-US" dirty="0"/>
              <a:t>常每台发动机每次只有一个点火激励器工作。一个</a:t>
            </a:r>
            <a:r>
              <a:rPr lang="en-US" altLang="zh-CN" dirty="0"/>
              <a:t>115V</a:t>
            </a:r>
            <a:r>
              <a:rPr lang="zh-CN" altLang="en-US" dirty="0"/>
              <a:t>交流电插头连接到点火激励器前表面。点火导线连接到点火激励器后表面。发动机有</a:t>
            </a:r>
            <a:r>
              <a:rPr lang="en-US" altLang="zh-CN" dirty="0"/>
              <a:t>2</a:t>
            </a:r>
            <a:r>
              <a:rPr lang="zh-CN" altLang="en-US" dirty="0"/>
              <a:t>个点火激励器。</a:t>
            </a:r>
          </a:p>
          <a:p>
            <a:r>
              <a:rPr lang="zh-CN" altLang="en-US" dirty="0"/>
              <a:t>电激励器部件装在铝保护壳内，保护壳有减振座并且接地。点火激励器通过四个减震座固定于风扇机匣</a:t>
            </a:r>
            <a:r>
              <a:rPr lang="en-US" altLang="zh-CN" dirty="0"/>
              <a:t>5</a:t>
            </a:r>
            <a:r>
              <a:rPr lang="zh-CN" altLang="en-US" dirty="0"/>
              <a:t>：</a:t>
            </a:r>
            <a:r>
              <a:rPr lang="en-US" altLang="zh-CN" dirty="0"/>
              <a:t>00</a:t>
            </a:r>
            <a:r>
              <a:rPr lang="zh-CN" altLang="en-US" dirty="0"/>
              <a:t>位</a:t>
            </a:r>
            <a:r>
              <a:rPr lang="zh-CN" altLang="en-US" dirty="0" smtClean="0"/>
              <a:t>置。</a:t>
            </a:r>
            <a:r>
              <a:rPr lang="zh-CN" altLang="en-US" dirty="0"/>
              <a:t>安装在减震器上并且接地的铝保护壳包容电激励器部件。气密的外壳确保无论环境状况如何，都能保证正常工作。</a:t>
            </a:r>
          </a:p>
          <a:p>
            <a:endParaRPr lang="zh-CN" altLang="en-US" dirty="0"/>
          </a:p>
        </p:txBody>
      </p:sp>
    </p:spTree>
    <p:extLst>
      <p:ext uri="{BB962C8B-B14F-4D97-AF65-F5344CB8AC3E}">
        <p14:creationId xmlns:p14="http://schemas.microsoft.com/office/powerpoint/2010/main" val="3946240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6428" y="416382"/>
            <a:ext cx="5861155" cy="6025236"/>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8935" t="2767" r="11723" b="3396"/>
          <a:stretch/>
        </p:blipFill>
        <p:spPr>
          <a:xfrm>
            <a:off x="129397" y="912243"/>
            <a:ext cx="6018624" cy="5033514"/>
          </a:xfrm>
          <a:prstGeom prst="rect">
            <a:avLst/>
          </a:prstGeom>
        </p:spPr>
      </p:pic>
      <p:sp>
        <p:nvSpPr>
          <p:cNvPr id="4" name="文本框 3"/>
          <p:cNvSpPr txBox="1"/>
          <p:nvPr/>
        </p:nvSpPr>
        <p:spPr>
          <a:xfrm>
            <a:off x="168568" y="6052814"/>
            <a:ext cx="2807545"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点火激励器</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53733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点火激励器电路</a:t>
            </a:r>
          </a:p>
        </p:txBody>
      </p:sp>
      <p:sp>
        <p:nvSpPr>
          <p:cNvPr id="3" name="内容占位符 2"/>
          <p:cNvSpPr>
            <a:spLocks noGrp="1"/>
          </p:cNvSpPr>
          <p:nvPr>
            <p:ph idx="1"/>
          </p:nvPr>
        </p:nvSpPr>
        <p:spPr/>
        <p:txBody>
          <a:bodyPr/>
          <a:lstStyle/>
          <a:p>
            <a:r>
              <a:rPr lang="zh-CN" altLang="en-US" dirty="0"/>
              <a:t>点火激励器电路包括：输入电路、整流和存储电路、放电电路。</a:t>
            </a:r>
          </a:p>
          <a:p>
            <a:r>
              <a:rPr lang="zh-CN" altLang="en-US" dirty="0"/>
              <a:t>警告：在开始操作点火系统之前，确保已切断点火激励器电源至少</a:t>
            </a:r>
            <a:r>
              <a:rPr lang="en-US" altLang="zh-CN" dirty="0"/>
              <a:t>5</a:t>
            </a:r>
            <a:r>
              <a:rPr lang="zh-CN" altLang="en-US" dirty="0"/>
              <a:t>分钟。点火系统的电压很高，相当危险</a:t>
            </a:r>
            <a:r>
              <a:rPr lang="zh-CN" altLang="en-US" dirty="0" smtClean="0"/>
              <a:t>。</a:t>
            </a:r>
            <a:endParaRPr lang="en-US" altLang="zh-CN" dirty="0" smtClean="0"/>
          </a:p>
          <a:p>
            <a:r>
              <a:rPr lang="zh-CN" altLang="en-US" dirty="0" smtClean="0"/>
              <a:t>不</a:t>
            </a:r>
            <a:r>
              <a:rPr lang="zh-CN" altLang="en-US" dirty="0"/>
              <a:t>得触摸电触点。即使没有通电，点火激励器也会带有电荷。如果不遵照该步骤</a:t>
            </a:r>
            <a:r>
              <a:rPr lang="en-US" altLang="zh-CN" dirty="0"/>
              <a:t>,</a:t>
            </a:r>
            <a:r>
              <a:rPr lang="zh-CN" altLang="en-US" dirty="0"/>
              <a:t>会造成人员伤害。</a:t>
            </a:r>
          </a:p>
          <a:p>
            <a:endParaRPr lang="zh-CN" altLang="en-US" dirty="0"/>
          </a:p>
        </p:txBody>
      </p:sp>
    </p:spTree>
    <p:extLst>
      <p:ext uri="{BB962C8B-B14F-4D97-AF65-F5344CB8AC3E}">
        <p14:creationId xmlns:p14="http://schemas.microsoft.com/office/powerpoint/2010/main" val="3681942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9165919" y="143719"/>
            <a:ext cx="2807545"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点火激励器</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14741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50" y="297180"/>
            <a:ext cx="10058400" cy="5969678"/>
          </a:xfrm>
          <a:prstGeom prst="rect">
            <a:avLst/>
          </a:prstGeom>
        </p:spPr>
      </p:pic>
      <p:sp>
        <p:nvSpPr>
          <p:cNvPr id="3" name="文本框 2"/>
          <p:cNvSpPr txBox="1"/>
          <p:nvPr/>
        </p:nvSpPr>
        <p:spPr>
          <a:xfrm>
            <a:off x="339314" y="4198921"/>
            <a:ext cx="3499442" cy="2554545"/>
          </a:xfrm>
          <a:prstGeom prst="rect">
            <a:avLst/>
          </a:prstGeom>
          <a:solidFill>
            <a:schemeClr val="bg2"/>
          </a:solidFill>
        </p:spPr>
        <p:txBody>
          <a:bodyPr wrap="square" rtlCol="0">
            <a:spAutoFit/>
          </a:bodyPr>
          <a:lstStyle/>
          <a:p>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当有电源和气源时</a:t>
            </a:r>
            <a:r>
              <a:rPr lang="en-US" altLang="zh-CN"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当电门放到</a:t>
            </a:r>
            <a:r>
              <a:rPr lang="en-US" altLang="zh-CN"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GRD</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a:t>
            </a: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时：</a:t>
            </a:r>
            <a:endParaRPr lang="en-US" altLang="zh-CN"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动机电子控制</a:t>
            </a:r>
            <a:r>
              <a:rPr lang="en-US" altLang="zh-CN"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接收启动信号</a:t>
            </a:r>
          </a:p>
          <a:p>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APU </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接收发动机启动信号</a:t>
            </a:r>
          </a:p>
          <a:p>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动阀打开和气动启动机带动发动机转动。</a:t>
            </a:r>
          </a:p>
        </p:txBody>
      </p:sp>
      <p:sp>
        <p:nvSpPr>
          <p:cNvPr id="4" name="文本框 3"/>
          <p:cNvSpPr txBox="1"/>
          <p:nvPr/>
        </p:nvSpPr>
        <p:spPr>
          <a:xfrm>
            <a:off x="4888302" y="130046"/>
            <a:ext cx="2415397"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启动系</a:t>
            </a:r>
            <a:r>
              <a:rPr lang="zh-CN" altLang="en-US" sz="3600" dirty="0" smtClean="0">
                <a:solidFill>
                  <a:srgbClr val="FF0000"/>
                </a:solidFill>
                <a:latin typeface="方正超粗黑_GBK" panose="03000509000000000000" pitchFamily="65" charset="-122"/>
                <a:ea typeface="方正超粗黑_GBK" panose="03000509000000000000" pitchFamily="65" charset="-122"/>
              </a:rPr>
              <a:t>统</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a:off x="8704053" y="1613140"/>
            <a:ext cx="86264" cy="10179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852921" y="1213030"/>
            <a:ext cx="1541245" cy="400110"/>
          </a:xfrm>
          <a:prstGeom prst="rect">
            <a:avLst/>
          </a:prstGeom>
          <a:solidFill>
            <a:schemeClr val="bg2"/>
          </a:solidFill>
        </p:spPr>
        <p:txBody>
          <a:bodyPr wrap="square" rtlCol="0">
            <a:spAutoFit/>
          </a:bodyPr>
          <a:lstStyle/>
          <a:p>
            <a:pPr algn="ct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启动阀位置</a:t>
            </a:r>
            <a:endPar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7050665" y="4940502"/>
            <a:ext cx="2145093" cy="1569660"/>
          </a:xfrm>
          <a:prstGeom prst="rect">
            <a:avLst/>
          </a:prstGeom>
          <a:solidFill>
            <a:schemeClr val="bg2"/>
          </a:solidFill>
        </p:spPr>
        <p:txBody>
          <a:bodyPr wrap="square" rtlCol="0">
            <a:spAutoFit/>
          </a:bodyPr>
          <a:lstStyle/>
          <a:p>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在启动时保护发动机。当</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检测到发动机参数在启动期间超过限制范围时，会切断向发动机的燃油供给。</a:t>
            </a:r>
          </a:p>
        </p:txBody>
      </p:sp>
      <p:sp>
        <p:nvSpPr>
          <p:cNvPr id="9" name="文本框 8"/>
          <p:cNvSpPr txBox="1"/>
          <p:nvPr/>
        </p:nvSpPr>
        <p:spPr>
          <a:xfrm>
            <a:off x="9913903" y="2996296"/>
            <a:ext cx="2094067" cy="1323439"/>
          </a:xfrm>
          <a:prstGeom prst="rect">
            <a:avLst/>
          </a:prstGeom>
          <a:solidFill>
            <a:schemeClr val="bg2"/>
          </a:solidFill>
        </p:spPr>
        <p:txBody>
          <a:bodyPr wrap="square" rtlCol="0">
            <a:spAutoFit/>
          </a:bodyPr>
          <a:lstStyle/>
          <a:p>
            <a:r>
              <a:rPr lang="en-US" altLang="zh-CN"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 </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监控</a:t>
            </a:r>
            <a:r>
              <a:rPr lang="en-US" altLang="zh-CN"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并使发动机</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启动电门</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回到</a:t>
            </a:r>
            <a:r>
              <a:rPr lang="en-US" altLang="zh-CN"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OFF</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位置让启动机脱开。</a:t>
            </a:r>
          </a:p>
        </p:txBody>
      </p:sp>
    </p:spTree>
    <p:extLst>
      <p:ext uri="{BB962C8B-B14F-4D97-AF65-F5344CB8AC3E}">
        <p14:creationId xmlns:p14="http://schemas.microsoft.com/office/powerpoint/2010/main" val="1285113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点火</a:t>
            </a:r>
            <a:r>
              <a:rPr lang="zh-CN" altLang="en-US" dirty="0" smtClean="0"/>
              <a:t>嘴</a:t>
            </a:r>
            <a:endParaRPr lang="zh-CN" altLang="en-US" dirty="0"/>
          </a:p>
        </p:txBody>
      </p:sp>
      <p:sp>
        <p:nvSpPr>
          <p:cNvPr id="3" name="内容占位符 2"/>
          <p:cNvSpPr>
            <a:spLocks noGrp="1"/>
          </p:cNvSpPr>
          <p:nvPr>
            <p:ph idx="1"/>
          </p:nvPr>
        </p:nvSpPr>
        <p:spPr/>
        <p:txBody>
          <a:bodyPr/>
          <a:lstStyle/>
          <a:p>
            <a:r>
              <a:rPr lang="zh-CN" altLang="en-US" dirty="0" smtClean="0"/>
              <a:t>点</a:t>
            </a:r>
            <a:r>
              <a:rPr lang="zh-CN" altLang="en-US" dirty="0"/>
              <a:t>火嘴产生电火花点燃燃烧室内的油</a:t>
            </a:r>
            <a:r>
              <a:rPr lang="en-US" altLang="zh-CN" dirty="0"/>
              <a:t>/</a:t>
            </a:r>
            <a:r>
              <a:rPr lang="zh-CN" altLang="en-US" dirty="0"/>
              <a:t>气混合气</a:t>
            </a:r>
            <a:r>
              <a:rPr lang="zh-CN" altLang="en-US" dirty="0" smtClean="0"/>
              <a:t>。</a:t>
            </a:r>
            <a:endParaRPr lang="en-US" altLang="zh-CN" dirty="0" smtClean="0"/>
          </a:p>
          <a:p>
            <a:r>
              <a:rPr lang="zh-CN" altLang="en-US" dirty="0" smtClean="0"/>
              <a:t>点</a:t>
            </a:r>
            <a:r>
              <a:rPr lang="zh-CN" altLang="en-US" dirty="0"/>
              <a:t>火导线将电力从点火激励器输送到点火嘴。每个点火嘴都有独立的点火导线</a:t>
            </a:r>
            <a:r>
              <a:rPr lang="zh-CN" altLang="en-US" dirty="0" smtClean="0"/>
              <a:t>。</a:t>
            </a:r>
            <a:endParaRPr lang="en-US" altLang="zh-CN" dirty="0" smtClean="0"/>
          </a:p>
          <a:p>
            <a:r>
              <a:rPr lang="zh-CN" altLang="en-US" dirty="0" smtClean="0"/>
              <a:t>空</a:t>
            </a:r>
            <a:r>
              <a:rPr lang="zh-CN" altLang="en-US" dirty="0"/>
              <a:t>气吹过点火导线以降低导线温度</a:t>
            </a:r>
            <a:r>
              <a:rPr lang="en-US" altLang="zh-CN" dirty="0"/>
              <a:t>,</a:t>
            </a:r>
            <a:r>
              <a:rPr lang="zh-CN" altLang="en-US" dirty="0"/>
              <a:t>冷却空气流过点火嘴套筒，冷却点火嘴</a:t>
            </a:r>
            <a:r>
              <a:rPr lang="zh-CN" altLang="en-US" dirty="0" smtClean="0"/>
              <a:t>。</a:t>
            </a:r>
            <a:endParaRPr lang="en-US" altLang="zh-CN" dirty="0" smtClean="0"/>
          </a:p>
          <a:p>
            <a:r>
              <a:rPr lang="zh-CN" altLang="en-US" dirty="0" smtClean="0"/>
              <a:t>每</a:t>
            </a:r>
            <a:r>
              <a:rPr lang="zh-CN" altLang="en-US" dirty="0"/>
              <a:t>个点火嘴被装入发动机</a:t>
            </a:r>
            <a:r>
              <a:rPr lang="en-US" altLang="zh-CN" dirty="0"/>
              <a:t>4:00</a:t>
            </a:r>
            <a:r>
              <a:rPr lang="zh-CN" altLang="en-US" dirty="0"/>
              <a:t>和</a:t>
            </a:r>
            <a:r>
              <a:rPr lang="en-US" altLang="zh-CN" dirty="0"/>
              <a:t>8:00</a:t>
            </a:r>
            <a:r>
              <a:rPr lang="zh-CN" altLang="en-US" dirty="0"/>
              <a:t>位置的一个转接头内。点火嘴的电极伸入到燃烧室内。</a:t>
            </a:r>
          </a:p>
          <a:p>
            <a:endParaRPr lang="zh-CN" altLang="en-US" dirty="0"/>
          </a:p>
        </p:txBody>
      </p:sp>
    </p:spTree>
    <p:extLst>
      <p:ext uri="{BB962C8B-B14F-4D97-AF65-F5344CB8AC3E}">
        <p14:creationId xmlns:p14="http://schemas.microsoft.com/office/powerpoint/2010/main" val="2818470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3172" t="10549" r="43260" b="10464"/>
          <a:stretch/>
        </p:blipFill>
        <p:spPr>
          <a:xfrm>
            <a:off x="276045" y="284672"/>
            <a:ext cx="5193102" cy="6276703"/>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8695" y="1142145"/>
            <a:ext cx="6450995" cy="4561755"/>
          </a:xfrm>
          <a:prstGeom prst="rect">
            <a:avLst/>
          </a:prstGeom>
          <a:ln w="28575">
            <a:solidFill>
              <a:schemeClr val="accent4"/>
            </a:solidFill>
          </a:ln>
        </p:spPr>
      </p:pic>
      <p:sp>
        <p:nvSpPr>
          <p:cNvPr id="5" name="文本框 4"/>
          <p:cNvSpPr txBox="1"/>
          <p:nvPr/>
        </p:nvSpPr>
        <p:spPr>
          <a:xfrm>
            <a:off x="9358635" y="4494361"/>
            <a:ext cx="1027569" cy="461665"/>
          </a:xfrm>
          <a:prstGeom prst="rect">
            <a:avLst/>
          </a:prstGeom>
          <a:noFill/>
        </p:spPr>
        <p:txBody>
          <a:bodyPr wrap="square" rtlCol="0">
            <a:spAutoFit/>
          </a:bodyPr>
          <a:lstStyle/>
          <a:p>
            <a:pPr algn="ct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5378695" y="5224981"/>
            <a:ext cx="1027569" cy="461665"/>
          </a:xfrm>
          <a:prstGeom prst="rect">
            <a:avLst/>
          </a:prstGeom>
          <a:noFill/>
        </p:spPr>
        <p:txBody>
          <a:bodyPr wrap="square" rtlCol="0">
            <a:spAutoFit/>
          </a:bodyPr>
          <a:lstStyle/>
          <a:p>
            <a:pPr algn="ct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8" name="直接箭头连接符 7"/>
          <p:cNvCxnSpPr>
            <a:stCxn id="6" idx="0"/>
          </p:cNvCxnSpPr>
          <p:nvPr/>
        </p:nvCxnSpPr>
        <p:spPr>
          <a:xfrm flipV="1">
            <a:off x="5892480" y="4166559"/>
            <a:ext cx="292660" cy="1058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2475783" y="2451741"/>
            <a:ext cx="1997139" cy="142152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067480" y="385562"/>
            <a:ext cx="1220512" cy="461665"/>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点火嘴</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4074333" y="2451741"/>
            <a:ext cx="881029" cy="461665"/>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喷嘴</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a:off x="2077194" y="847227"/>
            <a:ext cx="1997139" cy="142152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2864098" y="3804249"/>
            <a:ext cx="804412" cy="115177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227995" y="5000696"/>
            <a:ext cx="881029" cy="830997"/>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燃油总管</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V="1">
            <a:off x="1010436" y="5485774"/>
            <a:ext cx="258730" cy="21812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02726" y="5354379"/>
            <a:ext cx="881029" cy="830997"/>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点火导线</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3" name="直接箭头连接符 22"/>
          <p:cNvCxnSpPr/>
          <p:nvPr/>
        </p:nvCxnSpPr>
        <p:spPr>
          <a:xfrm>
            <a:off x="2107705" y="733245"/>
            <a:ext cx="181156" cy="88803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667190" y="433400"/>
            <a:ext cx="881029" cy="461665"/>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喷嘴</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10256808" y="143719"/>
            <a:ext cx="1716656"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点火嘴</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79012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点火导线冷</a:t>
            </a:r>
            <a:r>
              <a:rPr lang="zh-CN" altLang="en-US" dirty="0" smtClean="0"/>
              <a:t>却</a:t>
            </a:r>
            <a:endParaRPr lang="zh-CN" altLang="en-US" dirty="0"/>
          </a:p>
        </p:txBody>
      </p:sp>
      <p:sp>
        <p:nvSpPr>
          <p:cNvPr id="3" name="内容占位符 2"/>
          <p:cNvSpPr>
            <a:spLocks noGrp="1"/>
          </p:cNvSpPr>
          <p:nvPr>
            <p:ph idx="1"/>
          </p:nvPr>
        </p:nvSpPr>
        <p:spPr/>
        <p:txBody>
          <a:bodyPr/>
          <a:lstStyle/>
          <a:p>
            <a:r>
              <a:rPr lang="zh-CN" altLang="en-US" dirty="0" smtClean="0"/>
              <a:t>每</a:t>
            </a:r>
            <a:r>
              <a:rPr lang="zh-CN" altLang="en-US" dirty="0"/>
              <a:t>个点火导线进入风扇机匣后端</a:t>
            </a:r>
            <a:r>
              <a:rPr lang="en-US" altLang="zh-CN" dirty="0"/>
              <a:t>6:00</a:t>
            </a:r>
            <a:r>
              <a:rPr lang="zh-CN" altLang="en-US" dirty="0"/>
              <a:t>位置的空气总管</a:t>
            </a:r>
            <a:r>
              <a:rPr lang="zh-CN" altLang="en-US" dirty="0" smtClean="0"/>
              <a:t>。</a:t>
            </a:r>
            <a:endParaRPr lang="en-US" altLang="zh-CN" dirty="0" smtClean="0"/>
          </a:p>
          <a:p>
            <a:r>
              <a:rPr lang="zh-CN" altLang="en-US" dirty="0" smtClean="0"/>
              <a:t>增</a:t>
            </a:r>
            <a:r>
              <a:rPr lang="zh-CN" altLang="en-US" dirty="0"/>
              <a:t>压空气</a:t>
            </a:r>
            <a:r>
              <a:rPr lang="en-US" altLang="zh-CN" dirty="0"/>
              <a:t>(</a:t>
            </a:r>
            <a:r>
              <a:rPr lang="zh-CN" altLang="en-US" dirty="0"/>
              <a:t>低压压气机排气</a:t>
            </a:r>
            <a:r>
              <a:rPr lang="en-US" altLang="zh-CN" dirty="0"/>
              <a:t>)</a:t>
            </a:r>
            <a:r>
              <a:rPr lang="zh-CN" altLang="en-US" dirty="0"/>
              <a:t>冷却每个点火导线</a:t>
            </a:r>
            <a:r>
              <a:rPr lang="zh-CN" altLang="en-US" dirty="0" smtClean="0"/>
              <a:t>。</a:t>
            </a:r>
            <a:endParaRPr lang="en-US" altLang="zh-CN" dirty="0" smtClean="0"/>
          </a:p>
          <a:p>
            <a:r>
              <a:rPr lang="zh-CN" altLang="en-US" dirty="0" smtClean="0"/>
              <a:t>增</a:t>
            </a:r>
            <a:r>
              <a:rPr lang="zh-CN" altLang="en-US" dirty="0"/>
              <a:t>压空气进入空气总管，在点火导线冷却套管的内部围绕点火导线流动</a:t>
            </a:r>
            <a:r>
              <a:rPr lang="zh-CN" altLang="en-US" dirty="0" smtClean="0"/>
              <a:t>。</a:t>
            </a:r>
            <a:endParaRPr lang="en-US" altLang="zh-CN" dirty="0" smtClean="0"/>
          </a:p>
          <a:p>
            <a:r>
              <a:rPr lang="zh-CN" altLang="en-US" dirty="0" smtClean="0"/>
              <a:t>增</a:t>
            </a:r>
            <a:r>
              <a:rPr lang="zh-CN" altLang="en-US" dirty="0"/>
              <a:t>压空气从点火导线点火嘴端头流出，从而对点火嘴进行冷却。</a:t>
            </a:r>
          </a:p>
          <a:p>
            <a:endParaRPr lang="zh-CN" altLang="en-US" dirty="0"/>
          </a:p>
        </p:txBody>
      </p:sp>
    </p:spTree>
    <p:extLst>
      <p:ext uri="{BB962C8B-B14F-4D97-AF65-F5344CB8AC3E}">
        <p14:creationId xmlns:p14="http://schemas.microsoft.com/office/powerpoint/2010/main" val="889675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48154" y="0"/>
            <a:ext cx="9495692" cy="6858000"/>
          </a:xfrm>
          <a:prstGeom prst="rect">
            <a:avLst/>
          </a:prstGeom>
        </p:spPr>
      </p:pic>
      <p:sp>
        <p:nvSpPr>
          <p:cNvPr id="3" name="文本框 2"/>
          <p:cNvSpPr txBox="1"/>
          <p:nvPr/>
        </p:nvSpPr>
        <p:spPr>
          <a:xfrm>
            <a:off x="158483" y="1867620"/>
            <a:ext cx="738664" cy="3122761"/>
          </a:xfrm>
          <a:prstGeom prst="rect">
            <a:avLst/>
          </a:prstGeom>
          <a:solidFill>
            <a:schemeClr val="bg2"/>
          </a:solidFill>
        </p:spPr>
        <p:txBody>
          <a:bodyPr vert="eaVert"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点火导线冷却</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7771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点火电路工作原理</a:t>
            </a:r>
            <a:endParaRPr lang="zh-CN" altLang="en-US" dirty="0"/>
          </a:p>
        </p:txBody>
      </p:sp>
      <p:sp>
        <p:nvSpPr>
          <p:cNvPr id="3" name="内容占位符 2"/>
          <p:cNvSpPr>
            <a:spLocks noGrp="1"/>
          </p:cNvSpPr>
          <p:nvPr>
            <p:ph idx="1"/>
          </p:nvPr>
        </p:nvSpPr>
        <p:spPr/>
        <p:txBody>
          <a:bodyPr/>
          <a:lstStyle/>
          <a:p>
            <a:r>
              <a:rPr lang="zh-CN" altLang="en-US" dirty="0"/>
              <a:t>每个</a:t>
            </a:r>
            <a:r>
              <a:rPr lang="en-US" altLang="zh-CN" dirty="0"/>
              <a:t>CDS/DEU</a:t>
            </a:r>
            <a:r>
              <a:rPr lang="zh-CN" altLang="en-US" dirty="0"/>
              <a:t>都会传送一个包含电门位置信息的数字信号到</a:t>
            </a:r>
            <a:r>
              <a:rPr lang="en-US" altLang="zh-CN" dirty="0"/>
              <a:t>EEC</a:t>
            </a:r>
            <a:r>
              <a:rPr lang="zh-CN" altLang="en-US" dirty="0"/>
              <a:t>。</a:t>
            </a:r>
            <a:r>
              <a:rPr lang="en-US" altLang="zh-CN" dirty="0"/>
              <a:t>EEC</a:t>
            </a:r>
            <a:r>
              <a:rPr lang="zh-CN" altLang="en-US" dirty="0"/>
              <a:t>查看</a:t>
            </a:r>
            <a:r>
              <a:rPr lang="en-US" altLang="zh-CN" dirty="0"/>
              <a:t>CDS/DEU</a:t>
            </a:r>
            <a:r>
              <a:rPr lang="zh-CN" altLang="en-US" dirty="0"/>
              <a:t>数字信号和模拟信号。</a:t>
            </a:r>
            <a:r>
              <a:rPr lang="en-US" altLang="zh-CN" dirty="0"/>
              <a:t>EEC </a:t>
            </a:r>
            <a:r>
              <a:rPr lang="zh-CN" altLang="en-US" dirty="0"/>
              <a:t>比较二个信号。如果到</a:t>
            </a:r>
            <a:r>
              <a:rPr lang="en-US" altLang="zh-CN" dirty="0"/>
              <a:t>EEC</a:t>
            </a:r>
            <a:r>
              <a:rPr lang="zh-CN" altLang="en-US" dirty="0"/>
              <a:t>逻辑的</a:t>
            </a:r>
            <a:r>
              <a:rPr lang="en-US" altLang="zh-CN" dirty="0"/>
              <a:t>CDS/DEU1</a:t>
            </a:r>
            <a:r>
              <a:rPr lang="zh-CN" altLang="en-US" dirty="0"/>
              <a:t>或</a:t>
            </a:r>
            <a:r>
              <a:rPr lang="en-US" altLang="zh-CN" dirty="0"/>
              <a:t>CDS/DEU2</a:t>
            </a:r>
            <a:r>
              <a:rPr lang="zh-CN" altLang="en-US" dirty="0"/>
              <a:t>数字信号停止，</a:t>
            </a:r>
            <a:r>
              <a:rPr lang="en-US" altLang="zh-CN" dirty="0"/>
              <a:t>EEC</a:t>
            </a:r>
            <a:r>
              <a:rPr lang="zh-CN" altLang="en-US" dirty="0"/>
              <a:t>使用模拟信号作为驾驶舱输入信号。</a:t>
            </a:r>
            <a:r>
              <a:rPr lang="en-US" altLang="zh-CN" dirty="0"/>
              <a:t>EEC</a:t>
            </a:r>
            <a:r>
              <a:rPr lang="zh-CN" altLang="en-US" dirty="0"/>
              <a:t>使用电门位置数据控制四个内部</a:t>
            </a:r>
            <a:r>
              <a:rPr lang="en-US" altLang="zh-CN" dirty="0"/>
              <a:t>EEC</a:t>
            </a:r>
            <a:r>
              <a:rPr lang="zh-CN" altLang="en-US" dirty="0"/>
              <a:t>点火</a:t>
            </a:r>
            <a:r>
              <a:rPr lang="en-US" altLang="zh-CN" dirty="0"/>
              <a:t>ON/OFF</a:t>
            </a:r>
            <a:r>
              <a:rPr lang="zh-CN" altLang="en-US" dirty="0"/>
              <a:t>电门。这些点火电门控制通到点火激励器的</a:t>
            </a:r>
            <a:r>
              <a:rPr lang="en-US" altLang="zh-CN" dirty="0"/>
              <a:t>115V</a:t>
            </a:r>
            <a:r>
              <a:rPr lang="zh-CN" altLang="en-US" dirty="0"/>
              <a:t>交流电源。每个</a:t>
            </a:r>
            <a:r>
              <a:rPr lang="en-US" altLang="zh-CN" dirty="0"/>
              <a:t>EEC</a:t>
            </a:r>
            <a:r>
              <a:rPr lang="zh-CN" altLang="en-US" dirty="0"/>
              <a:t>通道</a:t>
            </a:r>
            <a:r>
              <a:rPr lang="en-US" altLang="zh-CN" dirty="0"/>
              <a:t>(A</a:t>
            </a:r>
            <a:r>
              <a:rPr lang="zh-CN" altLang="en-US" dirty="0"/>
              <a:t>通道和</a:t>
            </a:r>
            <a:r>
              <a:rPr lang="en-US" altLang="zh-CN" dirty="0"/>
              <a:t>B</a:t>
            </a:r>
            <a:r>
              <a:rPr lang="zh-CN" altLang="en-US" dirty="0"/>
              <a:t>通道</a:t>
            </a:r>
            <a:r>
              <a:rPr lang="en-US" altLang="zh-CN" dirty="0"/>
              <a:t>)</a:t>
            </a:r>
            <a:r>
              <a:rPr lang="zh-CN" altLang="en-US" dirty="0"/>
              <a:t>控制到每个点火激励器的一个点火</a:t>
            </a:r>
            <a:r>
              <a:rPr lang="en-US" altLang="zh-CN" dirty="0"/>
              <a:t>ON/OFF</a:t>
            </a:r>
            <a:r>
              <a:rPr lang="zh-CN" altLang="en-US" dirty="0"/>
              <a:t>电门。每次只有一个</a:t>
            </a:r>
            <a:r>
              <a:rPr lang="en-US" altLang="zh-CN" dirty="0"/>
              <a:t>EEC </a:t>
            </a:r>
            <a:r>
              <a:rPr lang="zh-CN" altLang="en-US" dirty="0"/>
              <a:t>通道处于控制状态。因此</a:t>
            </a:r>
            <a:r>
              <a:rPr lang="en-US" altLang="zh-CN" dirty="0"/>
              <a:t>,</a:t>
            </a:r>
            <a:r>
              <a:rPr lang="zh-CN" altLang="en-US" dirty="0"/>
              <a:t>对于一个点火激励器</a:t>
            </a:r>
            <a:r>
              <a:rPr lang="en-US" altLang="zh-CN" dirty="0"/>
              <a:t>,</a:t>
            </a:r>
            <a:r>
              <a:rPr lang="zh-CN" altLang="en-US" dirty="0"/>
              <a:t>每次只有一个点火</a:t>
            </a:r>
            <a:r>
              <a:rPr lang="en-US" altLang="zh-CN" dirty="0"/>
              <a:t>ON/OFF</a:t>
            </a:r>
            <a:r>
              <a:rPr lang="zh-CN" altLang="en-US" dirty="0"/>
              <a:t>电门工作。另一个</a:t>
            </a:r>
            <a:r>
              <a:rPr lang="en-US" altLang="zh-CN" dirty="0"/>
              <a:t>EEC </a:t>
            </a:r>
            <a:r>
              <a:rPr lang="zh-CN" altLang="en-US" dirty="0"/>
              <a:t>通道处于备用模式</a:t>
            </a:r>
          </a:p>
        </p:txBody>
      </p:sp>
    </p:spTree>
    <p:extLst>
      <p:ext uri="{BB962C8B-B14F-4D97-AF65-F5344CB8AC3E}">
        <p14:creationId xmlns:p14="http://schemas.microsoft.com/office/powerpoint/2010/main" val="3796410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158483" y="1867620"/>
            <a:ext cx="738664" cy="3122761"/>
          </a:xfrm>
          <a:prstGeom prst="rect">
            <a:avLst/>
          </a:prstGeom>
          <a:solidFill>
            <a:schemeClr val="bg2"/>
          </a:solidFill>
        </p:spPr>
        <p:txBody>
          <a:bodyPr vert="eaVert"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点火电路工作</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95865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§5.7.2	</a:t>
            </a:r>
            <a:r>
              <a:rPr lang="zh-CN" altLang="en-US" dirty="0"/>
              <a:t>熄火保</a:t>
            </a:r>
            <a:r>
              <a:rPr lang="zh-CN" altLang="en-US" dirty="0" smtClean="0"/>
              <a:t>护</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如</a:t>
            </a:r>
            <a:r>
              <a:rPr lang="zh-CN" altLang="en-US" dirty="0"/>
              <a:t>出现下列情况之一时，</a:t>
            </a:r>
            <a:r>
              <a:rPr lang="en-US" altLang="zh-CN" dirty="0"/>
              <a:t>EEC</a:t>
            </a:r>
            <a:r>
              <a:rPr lang="zh-CN" altLang="en-US" dirty="0"/>
              <a:t>自动接通一台发动机的两个点火系统</a:t>
            </a:r>
            <a:r>
              <a:rPr lang="en-US" altLang="zh-CN" dirty="0"/>
              <a:t>:</a:t>
            </a:r>
          </a:p>
          <a:p>
            <a:r>
              <a:rPr lang="zh-CN" altLang="en-US" dirty="0"/>
              <a:t>（</a:t>
            </a:r>
            <a:r>
              <a:rPr lang="en-US" altLang="zh-CN" dirty="0"/>
              <a:t>1</a:t>
            </a:r>
            <a:r>
              <a:rPr lang="zh-CN" altLang="en-US" dirty="0"/>
              <a:t>）发动机启动手柄在</a:t>
            </a:r>
            <a:r>
              <a:rPr lang="en-US" altLang="zh-CN" dirty="0"/>
              <a:t>IDLE</a:t>
            </a:r>
            <a:r>
              <a:rPr lang="zh-CN" altLang="en-US" dirty="0"/>
              <a:t>位置，启动电门在</a:t>
            </a:r>
            <a:r>
              <a:rPr lang="en-US" altLang="zh-CN" dirty="0"/>
              <a:t>FLT</a:t>
            </a:r>
            <a:r>
              <a:rPr lang="zh-CN" altLang="en-US" dirty="0"/>
              <a:t>位置（空中风车启动状态）；</a:t>
            </a:r>
          </a:p>
          <a:p>
            <a:r>
              <a:rPr lang="zh-CN" altLang="en-US" dirty="0"/>
              <a:t>（</a:t>
            </a:r>
            <a:r>
              <a:rPr lang="en-US" altLang="zh-CN" dirty="0"/>
              <a:t>2</a:t>
            </a:r>
            <a:r>
              <a:rPr lang="zh-CN" altLang="en-US" dirty="0"/>
              <a:t>）发动机启动手柄在</a:t>
            </a:r>
            <a:r>
              <a:rPr lang="en-US" altLang="zh-CN" dirty="0"/>
              <a:t>IDLE </a:t>
            </a:r>
            <a:r>
              <a:rPr lang="zh-CN" altLang="en-US" dirty="0"/>
              <a:t>位置，启动电门在</a:t>
            </a:r>
            <a:r>
              <a:rPr lang="en-US" altLang="zh-CN" dirty="0"/>
              <a:t>GRD </a:t>
            </a:r>
            <a:r>
              <a:rPr lang="zh-CN" altLang="en-US" dirty="0"/>
              <a:t>或者</a:t>
            </a:r>
            <a:r>
              <a:rPr lang="en-US" altLang="zh-CN" dirty="0"/>
              <a:t>CONT</a:t>
            </a:r>
            <a:r>
              <a:rPr lang="zh-CN" altLang="en-US" dirty="0"/>
              <a:t>位，</a:t>
            </a:r>
            <a:r>
              <a:rPr lang="en-US" altLang="zh-CN" dirty="0"/>
              <a:t>N2</a:t>
            </a:r>
            <a:r>
              <a:rPr lang="zh-CN" altLang="en-US" dirty="0"/>
              <a:t>小于慢车转速，且飞机在空中（空中启动机启动或空中连续点火）；</a:t>
            </a:r>
          </a:p>
          <a:p>
            <a:r>
              <a:rPr lang="zh-CN" altLang="en-US" dirty="0"/>
              <a:t>（</a:t>
            </a:r>
            <a:r>
              <a:rPr lang="en-US" altLang="zh-CN" dirty="0"/>
              <a:t>3</a:t>
            </a:r>
            <a:r>
              <a:rPr lang="zh-CN" altLang="en-US" dirty="0"/>
              <a:t>）发动机启动手柄在</a:t>
            </a:r>
            <a:r>
              <a:rPr lang="en-US" altLang="zh-CN" dirty="0"/>
              <a:t>IDLE</a:t>
            </a:r>
            <a:r>
              <a:rPr lang="zh-CN" altLang="en-US" dirty="0"/>
              <a:t>位置，发动机转速非指令降低或者</a:t>
            </a:r>
            <a:r>
              <a:rPr lang="en-US" altLang="zh-CN" dirty="0"/>
              <a:t>50%&lt;N2&lt;57%</a:t>
            </a:r>
            <a:r>
              <a:rPr lang="zh-CN" altLang="en-US" dirty="0"/>
              <a:t>。只有在这两种情况下，两个点火系统都接通</a:t>
            </a:r>
            <a:r>
              <a:rPr lang="en-US" altLang="zh-CN" dirty="0"/>
              <a:t>30</a:t>
            </a:r>
            <a:r>
              <a:rPr lang="zh-CN" altLang="en-US" dirty="0"/>
              <a:t>秒；</a:t>
            </a:r>
          </a:p>
          <a:p>
            <a:r>
              <a:rPr lang="zh-CN" altLang="en-US" dirty="0"/>
              <a:t>（</a:t>
            </a:r>
            <a:r>
              <a:rPr lang="en-US" altLang="zh-CN" dirty="0"/>
              <a:t>4</a:t>
            </a:r>
            <a:r>
              <a:rPr lang="zh-CN" altLang="en-US" dirty="0"/>
              <a:t>）发动机启动手柄在</a:t>
            </a:r>
            <a:r>
              <a:rPr lang="en-US" altLang="zh-CN" dirty="0"/>
              <a:t>IDLE</a:t>
            </a:r>
            <a:r>
              <a:rPr lang="zh-CN" altLang="en-US" dirty="0"/>
              <a:t>位置，飞机处于飞行中，启动电门在</a:t>
            </a:r>
            <a:r>
              <a:rPr lang="en-US" altLang="zh-CN" dirty="0"/>
              <a:t>OFF</a:t>
            </a:r>
            <a:r>
              <a:rPr lang="zh-CN" altLang="en-US" dirty="0"/>
              <a:t>位置，</a:t>
            </a:r>
            <a:r>
              <a:rPr lang="en-US" altLang="zh-CN" dirty="0"/>
              <a:t>N2</a:t>
            </a:r>
            <a:r>
              <a:rPr lang="zh-CN" altLang="en-US" dirty="0"/>
              <a:t>转速低于慢车转速，且</a:t>
            </a:r>
            <a:r>
              <a:rPr lang="en-US" altLang="zh-CN" dirty="0"/>
              <a:t>N2</a:t>
            </a:r>
            <a:r>
              <a:rPr lang="zh-CN" altLang="en-US" dirty="0"/>
              <a:t>转速超过</a:t>
            </a:r>
            <a:r>
              <a:rPr lang="en-US" altLang="zh-CN" dirty="0"/>
              <a:t>5%</a:t>
            </a:r>
            <a:r>
              <a:rPr lang="zh-CN" altLang="en-US" dirty="0"/>
              <a:t>。</a:t>
            </a:r>
          </a:p>
          <a:p>
            <a:endParaRPr lang="zh-CN" altLang="en-US" dirty="0"/>
          </a:p>
        </p:txBody>
      </p:sp>
    </p:spTree>
    <p:extLst>
      <p:ext uri="{BB962C8B-B14F-4D97-AF65-F5344CB8AC3E}">
        <p14:creationId xmlns:p14="http://schemas.microsoft.com/office/powerpoint/2010/main" val="2429358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§5.7.2	</a:t>
            </a:r>
            <a:r>
              <a:rPr lang="zh-CN" altLang="en-US" dirty="0"/>
              <a:t>熄火保</a:t>
            </a:r>
            <a:r>
              <a:rPr lang="zh-CN" altLang="en-US" dirty="0" smtClean="0"/>
              <a:t>护</a:t>
            </a:r>
            <a:endParaRPr lang="zh-CN" altLang="en-US" dirty="0"/>
          </a:p>
        </p:txBody>
      </p:sp>
      <p:sp>
        <p:nvSpPr>
          <p:cNvPr id="3" name="内容占位符 2"/>
          <p:cNvSpPr>
            <a:spLocks noGrp="1"/>
          </p:cNvSpPr>
          <p:nvPr>
            <p:ph idx="1"/>
          </p:nvPr>
        </p:nvSpPr>
        <p:spPr/>
        <p:txBody>
          <a:bodyPr>
            <a:normAutofit/>
          </a:bodyPr>
          <a:lstStyle/>
          <a:p>
            <a:r>
              <a:rPr lang="zh-CN" altLang="en-US" dirty="0"/>
              <a:t>当出现下列情况时，</a:t>
            </a:r>
            <a:r>
              <a:rPr lang="en-US" altLang="zh-CN" dirty="0"/>
              <a:t>EEC</a:t>
            </a:r>
            <a:r>
              <a:rPr lang="zh-CN" altLang="en-US" dirty="0"/>
              <a:t>关闭点火：</a:t>
            </a:r>
          </a:p>
          <a:p>
            <a:r>
              <a:rPr lang="zh-CN" altLang="en-US" dirty="0"/>
              <a:t>（</a:t>
            </a:r>
            <a:r>
              <a:rPr lang="en-US" altLang="zh-CN" dirty="0"/>
              <a:t>1</a:t>
            </a:r>
            <a:r>
              <a:rPr lang="zh-CN" altLang="en-US" dirty="0"/>
              <a:t>）发动机启动电门不在一个指令点火工作的位置</a:t>
            </a:r>
          </a:p>
          <a:p>
            <a:r>
              <a:rPr lang="zh-CN" altLang="en-US" dirty="0"/>
              <a:t>（</a:t>
            </a:r>
            <a:r>
              <a:rPr lang="en-US" altLang="zh-CN" dirty="0"/>
              <a:t>2</a:t>
            </a:r>
            <a:r>
              <a:rPr lang="zh-CN" altLang="en-US" dirty="0"/>
              <a:t>）地面热启动</a:t>
            </a:r>
          </a:p>
          <a:p>
            <a:r>
              <a:rPr lang="zh-CN" altLang="en-US" dirty="0"/>
              <a:t>（</a:t>
            </a:r>
            <a:r>
              <a:rPr lang="en-US" altLang="zh-CN" dirty="0"/>
              <a:t>3</a:t>
            </a:r>
            <a:r>
              <a:rPr lang="zh-CN" altLang="en-US" dirty="0"/>
              <a:t>）地面湿启动</a:t>
            </a:r>
          </a:p>
          <a:p>
            <a:r>
              <a:rPr lang="zh-CN" altLang="en-US" dirty="0"/>
              <a:t>（</a:t>
            </a:r>
            <a:r>
              <a:rPr lang="en-US" altLang="zh-CN" dirty="0"/>
              <a:t>4</a:t>
            </a:r>
            <a:r>
              <a:rPr lang="zh-CN" altLang="en-US" dirty="0"/>
              <a:t>）发动机启动手柄在</a:t>
            </a:r>
            <a:r>
              <a:rPr lang="en-US" altLang="zh-CN" dirty="0"/>
              <a:t>IDLE</a:t>
            </a:r>
            <a:r>
              <a:rPr lang="zh-CN" altLang="en-US" dirty="0"/>
              <a:t>位置，飞机位于地面，发动机完成启动，</a:t>
            </a:r>
            <a:r>
              <a:rPr lang="en-US" altLang="zh-CN" dirty="0"/>
              <a:t>N2</a:t>
            </a:r>
            <a:r>
              <a:rPr lang="zh-CN" altLang="en-US" dirty="0"/>
              <a:t>转速小于</a:t>
            </a:r>
            <a:r>
              <a:rPr lang="en-US" altLang="zh-CN" dirty="0"/>
              <a:t>50%</a:t>
            </a:r>
            <a:r>
              <a:rPr lang="zh-CN" altLang="en-US" dirty="0"/>
              <a:t>且</a:t>
            </a:r>
            <a:r>
              <a:rPr lang="en-US" altLang="zh-CN" dirty="0"/>
              <a:t>EGT</a:t>
            </a:r>
            <a:r>
              <a:rPr lang="zh-CN" altLang="en-US" dirty="0"/>
              <a:t>超过启动极限温度</a:t>
            </a:r>
          </a:p>
          <a:p>
            <a:r>
              <a:rPr lang="zh-CN" altLang="en-US" dirty="0"/>
              <a:t>（</a:t>
            </a:r>
            <a:r>
              <a:rPr lang="en-US" altLang="zh-CN" dirty="0"/>
              <a:t>5</a:t>
            </a:r>
            <a:r>
              <a:rPr lang="zh-CN" altLang="en-US" dirty="0"/>
              <a:t>）点火系统的接通是由于</a:t>
            </a:r>
            <a:r>
              <a:rPr lang="en-US" altLang="zh-CN" dirty="0"/>
              <a:t>N2</a:t>
            </a:r>
            <a:r>
              <a:rPr lang="zh-CN" altLang="en-US" dirty="0"/>
              <a:t>低于慢车转速或者</a:t>
            </a:r>
            <a:r>
              <a:rPr lang="en-US" altLang="zh-CN" dirty="0"/>
              <a:t>N2</a:t>
            </a:r>
            <a:r>
              <a:rPr lang="zh-CN" altLang="en-US" dirty="0"/>
              <a:t>非指令减速，而发动机转速恢复正常</a:t>
            </a:r>
            <a:r>
              <a:rPr lang="zh-CN" altLang="en-US" dirty="0" smtClean="0"/>
              <a:t>。</a:t>
            </a:r>
            <a:endParaRPr lang="zh-CN" altLang="en-US" dirty="0"/>
          </a:p>
        </p:txBody>
      </p:sp>
    </p:spTree>
    <p:extLst>
      <p:ext uri="{BB962C8B-B14F-4D97-AF65-F5344CB8AC3E}">
        <p14:creationId xmlns:p14="http://schemas.microsoft.com/office/powerpoint/2010/main" val="30231478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7234280" y="5636644"/>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2018.9.16</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0485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15220"/>
          <a:stretch/>
        </p:blipFill>
        <p:spPr>
          <a:xfrm>
            <a:off x="0" y="81767"/>
            <a:ext cx="11166523" cy="6694467"/>
          </a:xfrm>
          <a:prstGeom prst="rect">
            <a:avLst/>
          </a:prstGeom>
        </p:spPr>
      </p:pic>
      <p:sp>
        <p:nvSpPr>
          <p:cNvPr id="3" name="文本框 2"/>
          <p:cNvSpPr txBox="1"/>
          <p:nvPr/>
        </p:nvSpPr>
        <p:spPr>
          <a:xfrm>
            <a:off x="4318962" y="81767"/>
            <a:ext cx="1702279"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a:t>
            </a:r>
            <a:r>
              <a:rPr lang="zh-CN" altLang="en-US" sz="3600" dirty="0" smtClean="0">
                <a:solidFill>
                  <a:srgbClr val="FF0000"/>
                </a:solidFill>
                <a:latin typeface="方正超粗黑_GBK" panose="03000509000000000000" pitchFamily="65" charset="-122"/>
                <a:ea typeface="方正超粗黑_GBK" panose="03000509000000000000" pitchFamily="65" charset="-122"/>
              </a:rPr>
              <a:t>动阀</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9940143" y="299490"/>
            <a:ext cx="2094067" cy="3477875"/>
          </a:xfrm>
          <a:prstGeom prst="rect">
            <a:avLst/>
          </a:prstGeom>
          <a:solidFill>
            <a:schemeClr val="bg2"/>
          </a:solid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启动阀控制到启动机的气源。发动机在</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地面启动</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冷转</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发动机，或需要启动机辅助的</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飞行启动</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都可以打开启动阀</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启动阀属于</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蝶形关断阀</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气动力打开</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弹簧力关闭的</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电控气动阀</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cxnSp>
        <p:nvCxnSpPr>
          <p:cNvPr id="6" name="直接箭头连接符 5"/>
          <p:cNvCxnSpPr/>
          <p:nvPr/>
        </p:nvCxnSpPr>
        <p:spPr>
          <a:xfrm flipH="1" flipV="1">
            <a:off x="2941609" y="1639019"/>
            <a:ext cx="1752417" cy="14664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427594" y="1585613"/>
            <a:ext cx="1485014" cy="400110"/>
          </a:xfrm>
          <a:prstGeom prst="rect">
            <a:avLst/>
          </a:prstGeom>
          <a:solidFill>
            <a:schemeClr val="bg2"/>
          </a:solid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阀关闭</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366361" y="71493"/>
            <a:ext cx="1485014" cy="400110"/>
          </a:xfrm>
          <a:prstGeom prst="rect">
            <a:avLst/>
          </a:prstGeom>
          <a:solidFill>
            <a:schemeClr val="bg2"/>
          </a:solid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阀打开</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1" name="直接箭头连接符 10"/>
          <p:cNvCxnSpPr>
            <a:stCxn id="10" idx="2"/>
          </p:cNvCxnSpPr>
          <p:nvPr/>
        </p:nvCxnSpPr>
        <p:spPr>
          <a:xfrm>
            <a:off x="7108868" y="471603"/>
            <a:ext cx="910684" cy="69296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5" idx="2"/>
          </p:cNvCxnSpPr>
          <p:nvPr/>
        </p:nvCxnSpPr>
        <p:spPr>
          <a:xfrm flipH="1">
            <a:off x="1501000" y="1985723"/>
            <a:ext cx="198794" cy="32615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325666" y="1585613"/>
            <a:ext cx="748256" cy="400110"/>
          </a:xfrm>
          <a:prstGeom prst="rect">
            <a:avLst/>
          </a:prstGeom>
          <a:solidFill>
            <a:schemeClr val="bg2"/>
          </a:solidFill>
        </p:spPr>
        <p:txBody>
          <a:bodyPr wrap="square" rtlCol="0">
            <a:spAutoFit/>
          </a:bodyPr>
          <a:lstStyle/>
          <a:p>
            <a:pPr algn="ct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断电</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6734740" y="1438964"/>
            <a:ext cx="748256" cy="400110"/>
          </a:xfrm>
          <a:prstGeom prst="rect">
            <a:avLst/>
          </a:prstGeom>
          <a:solidFill>
            <a:schemeClr val="bg2"/>
          </a:solidFill>
        </p:spPr>
        <p:txBody>
          <a:bodyPr wrap="square" rtlCol="0">
            <a:spAutoFit/>
          </a:bodyPr>
          <a:lstStyle/>
          <a:p>
            <a:pPr algn="ct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通电</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7" name="直接箭头连接符 16"/>
          <p:cNvCxnSpPr>
            <a:stCxn id="16" idx="2"/>
          </p:cNvCxnSpPr>
          <p:nvPr/>
        </p:nvCxnSpPr>
        <p:spPr>
          <a:xfrm flipH="1">
            <a:off x="6948457" y="1839074"/>
            <a:ext cx="160411" cy="29285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下箭头 19"/>
          <p:cNvSpPr/>
          <p:nvPr/>
        </p:nvSpPr>
        <p:spPr>
          <a:xfrm>
            <a:off x="8019552" y="2915728"/>
            <a:ext cx="279059" cy="18115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a:off x="8366215" y="2915727"/>
            <a:ext cx="279059" cy="18115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flipV="1">
            <a:off x="8645274" y="4211937"/>
            <a:ext cx="265813" cy="187536"/>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046731" y="4063042"/>
            <a:ext cx="412461" cy="148895"/>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961030" y="3463280"/>
            <a:ext cx="1210261" cy="707886"/>
          </a:xfrm>
          <a:prstGeom prst="rect">
            <a:avLst/>
          </a:prstGeom>
          <a:solidFill>
            <a:schemeClr val="bg2"/>
          </a:solidFill>
        </p:spPr>
        <p:txBody>
          <a:bodyPr wrap="square" rtlCol="0">
            <a:spAutoFit/>
          </a:bodyPr>
          <a:lstStyle/>
          <a:p>
            <a:pPr algn="ct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a:t>
            </a:r>
            <a:endParaRPr lang="en-US" altLang="zh-CN"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位置电门</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8" name="直接箭头连接符 27"/>
          <p:cNvCxnSpPr>
            <a:stCxn id="27" idx="3"/>
          </p:cNvCxnSpPr>
          <p:nvPr/>
        </p:nvCxnSpPr>
        <p:spPr>
          <a:xfrm>
            <a:off x="6171291" y="3817223"/>
            <a:ext cx="2457147" cy="35394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252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人工打开启动阀</a:t>
            </a:r>
            <a:endParaRPr lang="zh-CN" altLang="en-US" dirty="0"/>
          </a:p>
        </p:txBody>
      </p:sp>
      <p:sp>
        <p:nvSpPr>
          <p:cNvPr id="3" name="内容占位符 2"/>
          <p:cNvSpPr>
            <a:spLocks noGrp="1"/>
          </p:cNvSpPr>
          <p:nvPr>
            <p:ph idx="1"/>
          </p:nvPr>
        </p:nvSpPr>
        <p:spPr/>
        <p:txBody>
          <a:bodyPr/>
          <a:lstStyle/>
          <a:p>
            <a:r>
              <a:rPr lang="zh-CN" altLang="en-US" dirty="0"/>
              <a:t>使用一个</a:t>
            </a:r>
            <a:r>
              <a:rPr lang="en-US" altLang="zh-CN" dirty="0"/>
              <a:t>3/8</a:t>
            </a:r>
            <a:r>
              <a:rPr lang="zh-CN" altLang="en-US" dirty="0"/>
              <a:t>英寸方形驱动工具可以手动打开启动</a:t>
            </a:r>
            <a:r>
              <a:rPr lang="zh-CN" altLang="en-US" dirty="0" smtClean="0"/>
              <a:t>阀。</a:t>
            </a:r>
            <a:r>
              <a:rPr lang="zh-CN" altLang="en-US" dirty="0"/>
              <a:t>阀本体上的目视指示器显示阀位置。左风扇整流罩上有一个接近孔，方便接近手动超控装置。在接近孔附近有操作说明。</a:t>
            </a:r>
          </a:p>
          <a:p>
            <a:r>
              <a:rPr lang="zh-CN" altLang="en-US" dirty="0"/>
              <a:t>在拆卸启动阀之前务必切断飞机气源。气动启动机导管内的空气压力会对人员造成伤害。</a:t>
            </a:r>
          </a:p>
          <a:p>
            <a:r>
              <a:rPr lang="zh-CN" altLang="en-US" dirty="0"/>
              <a:t>无可用气源时不得手动驱动启动阀。必须将气源供到启动阀以防止损坏作动筒簿膜。在没有气源供到启动阀的情况下手动驱动启动阀会导致启动阀损坏。</a:t>
            </a:r>
          </a:p>
          <a:p>
            <a:endParaRPr lang="zh-CN" altLang="en-US" dirty="0"/>
          </a:p>
        </p:txBody>
      </p:sp>
    </p:spTree>
    <p:extLst>
      <p:ext uri="{BB962C8B-B14F-4D97-AF65-F5344CB8AC3E}">
        <p14:creationId xmlns:p14="http://schemas.microsoft.com/office/powerpoint/2010/main" val="2463693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l="15560" t="10526" r="29432" b="11818"/>
          <a:stretch/>
        </p:blipFill>
        <p:spPr>
          <a:xfrm>
            <a:off x="7723638" y="2663864"/>
            <a:ext cx="4252823" cy="4149305"/>
          </a:xfrm>
          <a:prstGeom prst="rect">
            <a:avLst/>
          </a:prstGeom>
          <a:ln w="28575">
            <a:solidFill>
              <a:schemeClr val="accent4"/>
            </a:solidFill>
          </a:ln>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07" y="79911"/>
            <a:ext cx="7125393" cy="4006735"/>
          </a:xfrm>
          <a:prstGeom prst="rect">
            <a:avLst/>
          </a:prstGeom>
        </p:spPr>
      </p:pic>
      <p:sp>
        <p:nvSpPr>
          <p:cNvPr id="4" name="椭圆 3"/>
          <p:cNvSpPr/>
          <p:nvPr/>
        </p:nvSpPr>
        <p:spPr>
          <a:xfrm>
            <a:off x="3424688" y="1173191"/>
            <a:ext cx="1121434" cy="888521"/>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8491" y="40036"/>
            <a:ext cx="4123426" cy="646331"/>
          </a:xfrm>
          <a:prstGeom prst="rect">
            <a:avLst/>
          </a:prstGeom>
          <a:solidFill>
            <a:schemeClr val="bg2"/>
          </a:solidFill>
        </p:spPr>
        <p:txBody>
          <a:bodyPr wrap="square" rtlCol="0">
            <a:spAutoFit/>
          </a:bodyPr>
          <a:lstStyle/>
          <a:p>
            <a:pPr algn="ctr"/>
            <a:r>
              <a:rPr lang="zh-CN" altLang="en-US" sz="3600" dirty="0" smtClean="0">
                <a:solidFill>
                  <a:srgbClr val="FF0000"/>
                </a:solidFill>
                <a:latin typeface="方正超粗黑_GBK" panose="03000509000000000000" pitchFamily="65" charset="-122"/>
                <a:ea typeface="方正超粗黑_GBK" panose="03000509000000000000" pitchFamily="65" charset="-122"/>
              </a:rPr>
              <a:t>启动机超控接近孔</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50718" t="30280" r="41244" b="53759"/>
          <a:stretch/>
        </p:blipFill>
        <p:spPr>
          <a:xfrm>
            <a:off x="7021608" y="88538"/>
            <a:ext cx="3140562" cy="3506638"/>
          </a:xfrm>
          <a:prstGeom prst="rect">
            <a:avLst/>
          </a:prstGeom>
          <a:ln w="28575">
            <a:solidFill>
              <a:schemeClr val="accent4"/>
            </a:solidFill>
          </a:ln>
        </p:spPr>
      </p:pic>
      <p:cxnSp>
        <p:nvCxnSpPr>
          <p:cNvPr id="9" name="直接箭头连接符 8"/>
          <p:cNvCxnSpPr>
            <a:stCxn id="12" idx="1"/>
          </p:cNvCxnSpPr>
          <p:nvPr/>
        </p:nvCxnSpPr>
        <p:spPr>
          <a:xfrm flipH="1">
            <a:off x="9718786" y="2033886"/>
            <a:ext cx="831295" cy="43471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264408" y="342194"/>
            <a:ext cx="1587261" cy="830997"/>
          </a:xfrm>
          <a:prstGeom prst="rect">
            <a:avLst/>
          </a:prstGeom>
          <a:noFill/>
        </p:spPr>
        <p:txBody>
          <a:bodyPr wrap="square" rtlCol="0">
            <a:spAutoFit/>
          </a:bodyPr>
          <a:lstStyle/>
          <a:p>
            <a:r>
              <a:rPr lang="zh-CN" altLang="en-US" sz="2400" dirty="0" smtClean="0">
                <a:solidFill>
                  <a:schemeClr val="accent5"/>
                </a:solidFill>
                <a:latin typeface="方正超粗黑_GBK" panose="03000509000000000000" pitchFamily="65" charset="-122"/>
                <a:ea typeface="方正超粗黑_GBK" panose="03000509000000000000" pitchFamily="65" charset="-122"/>
              </a:rPr>
              <a:t>启动机超控接近孔</a:t>
            </a:r>
            <a:endParaRPr lang="zh-CN" altLang="en-US" sz="2400" dirty="0">
              <a:solidFill>
                <a:schemeClr val="accent5"/>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10550081" y="1803053"/>
            <a:ext cx="1587261" cy="461665"/>
          </a:xfrm>
          <a:prstGeom prst="rect">
            <a:avLst/>
          </a:prstGeom>
          <a:solidFill>
            <a:schemeClr val="bg2"/>
          </a:solidFill>
        </p:spPr>
        <p:txBody>
          <a:bodyPr wrap="square" rtlCol="0">
            <a:spAutoFit/>
          </a:bodyPr>
          <a:lstStyle/>
          <a:p>
            <a:pPr algn="ctr"/>
            <a:r>
              <a:rPr lang="zh-CN" altLang="en-US" sz="2400" dirty="0">
                <a:latin typeface="方正超粗黑_GBK" panose="03000509000000000000" pitchFamily="65" charset="-122"/>
                <a:ea typeface="方正超粗黑_GBK" panose="03000509000000000000" pitchFamily="65" charset="-122"/>
              </a:rPr>
              <a:t>打</a:t>
            </a:r>
            <a:r>
              <a:rPr lang="zh-CN" altLang="en-US" sz="2400" dirty="0" smtClean="0">
                <a:latin typeface="方正超粗黑_GBK" panose="03000509000000000000" pitchFamily="65" charset="-122"/>
                <a:ea typeface="方正超粗黑_GBK" panose="03000509000000000000" pitchFamily="65" charset="-122"/>
              </a:rPr>
              <a:t>开方向</a:t>
            </a:r>
            <a:endParaRPr lang="zh-CN" altLang="en-US" sz="2400" dirty="0">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8521746" y="207501"/>
            <a:ext cx="1587261" cy="461665"/>
          </a:xfrm>
          <a:prstGeom prst="rect">
            <a:avLst/>
          </a:prstGeom>
          <a:solidFill>
            <a:schemeClr val="bg2"/>
          </a:solidFill>
        </p:spPr>
        <p:txBody>
          <a:bodyPr wrap="square" rtlCol="0">
            <a:spAutoFit/>
          </a:bodyPr>
          <a:lstStyle/>
          <a:p>
            <a:pPr algn="ctr"/>
            <a:r>
              <a:rPr lang="zh-CN" altLang="en-US" sz="2400" dirty="0" smtClean="0">
                <a:latin typeface="方正超粗黑_GBK" panose="03000509000000000000" pitchFamily="65" charset="-122"/>
                <a:ea typeface="方正超粗黑_GBK" panose="03000509000000000000" pitchFamily="65" charset="-122"/>
              </a:rPr>
              <a:t>关闭方向</a:t>
            </a:r>
            <a:endParaRPr lang="zh-CN" altLang="en-US" sz="2400" dirty="0">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9315376" y="686367"/>
            <a:ext cx="241288" cy="127728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0" idx="2"/>
          </p:cNvCxnSpPr>
          <p:nvPr/>
        </p:nvCxnSpPr>
        <p:spPr>
          <a:xfrm flipH="1">
            <a:off x="9553766" y="1173191"/>
            <a:ext cx="1504273" cy="108290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右箭头 4"/>
          <p:cNvSpPr/>
          <p:nvPr/>
        </p:nvSpPr>
        <p:spPr>
          <a:xfrm>
            <a:off x="4546121" y="1325007"/>
            <a:ext cx="2622429" cy="31055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l="53835" t="38844" r="29432" b="37746"/>
          <a:stretch/>
        </p:blipFill>
        <p:spPr>
          <a:xfrm>
            <a:off x="5502200" y="3702279"/>
            <a:ext cx="3106662" cy="3003787"/>
          </a:xfrm>
          <a:prstGeom prst="rect">
            <a:avLst/>
          </a:prstGeom>
          <a:ln w="28575">
            <a:solidFill>
              <a:schemeClr val="accent4"/>
            </a:solidFill>
          </a:ln>
        </p:spPr>
      </p:pic>
      <p:sp>
        <p:nvSpPr>
          <p:cNvPr id="21" name="椭圆 20"/>
          <p:cNvSpPr/>
          <p:nvPr/>
        </p:nvSpPr>
        <p:spPr>
          <a:xfrm>
            <a:off x="10575979" y="4107653"/>
            <a:ext cx="1400481" cy="1309736"/>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flipH="1">
            <a:off x="8042817" y="4786863"/>
            <a:ext cx="2622429" cy="31055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4"/>
          <a:stretch>
            <a:fillRect/>
          </a:stretch>
        </p:blipFill>
        <p:spPr>
          <a:xfrm>
            <a:off x="117907" y="4203874"/>
            <a:ext cx="5230470" cy="2526847"/>
          </a:xfrm>
          <a:prstGeom prst="rect">
            <a:avLst/>
          </a:prstGeom>
        </p:spPr>
      </p:pic>
    </p:spTree>
    <p:extLst>
      <p:ext uri="{BB962C8B-B14F-4D97-AF65-F5344CB8AC3E}">
        <p14:creationId xmlns:p14="http://schemas.microsoft.com/office/powerpoint/2010/main" val="32244091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7175</Words>
  <Application>Microsoft Office PowerPoint</Application>
  <PresentationFormat>宽屏</PresentationFormat>
  <Paragraphs>324</Paragraphs>
  <Slides>68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68</vt:i4>
      </vt:variant>
    </vt:vector>
  </HeadingPairs>
  <TitlesOfParts>
    <vt:vector size="75" baseType="lpstr">
      <vt:lpstr>方正超粗黑_GBK</vt:lpstr>
      <vt:lpstr>宋体</vt:lpstr>
      <vt:lpstr>Arial</vt:lpstr>
      <vt:lpstr>Calibri</vt:lpstr>
      <vt:lpstr>Calibri Light</vt:lpstr>
      <vt:lpstr>Symbol</vt:lpstr>
      <vt:lpstr>Office 主题</vt:lpstr>
      <vt:lpstr>CFM56-7B</vt:lpstr>
      <vt:lpstr>发动机启动系统</vt:lpstr>
      <vt:lpstr>PowerPoint 演示文稿</vt:lpstr>
      <vt:lpstr>PowerPoint 演示文稿</vt:lpstr>
      <vt:lpstr>PowerPoint 演示文稿</vt:lpstr>
      <vt:lpstr>PowerPoint 演示文稿</vt:lpstr>
      <vt:lpstr>PowerPoint 演示文稿</vt:lpstr>
      <vt:lpstr>人工打开启动阀</vt:lpstr>
      <vt:lpstr>PowerPoint 演示文稿</vt:lpstr>
      <vt:lpstr>PowerPoint 演示文稿</vt:lpstr>
      <vt:lpstr>启动机</vt:lpstr>
      <vt:lpstr>启动机</vt:lpstr>
      <vt:lpstr>PowerPoint 演示文稿</vt:lpstr>
      <vt:lpstr>启动机减速齿轮系</vt:lpstr>
      <vt:lpstr>PowerPoint 演示文稿</vt:lpstr>
      <vt:lpstr>楔块式超越离合器</vt:lpstr>
      <vt:lpstr>PowerPoint 演示文稿</vt:lpstr>
      <vt:lpstr>PowerPoint 演示文稿</vt:lpstr>
      <vt:lpstr>楔块式超越离合器工作</vt:lpstr>
      <vt:lpstr>PowerPoint 演示文稿</vt:lpstr>
      <vt:lpstr>切割环和包容环</vt:lpstr>
      <vt:lpstr>PowerPoint 演示文稿</vt:lpstr>
      <vt:lpstr>启动机润滑</vt:lpstr>
      <vt:lpstr>启动机勤务</vt:lpstr>
      <vt:lpstr>PowerPoint 演示文稿</vt:lpstr>
      <vt:lpstr>PowerPoint 演示文稿</vt:lpstr>
      <vt:lpstr>1.启动机输出轴分离</vt:lpstr>
      <vt:lpstr>PowerPoint 演示文稿</vt:lpstr>
      <vt:lpstr>2. 轴承失效</vt:lpstr>
      <vt:lpstr>启动机失效模式</vt:lpstr>
      <vt:lpstr>地面启动发动机-APU引气启动2号发动机</vt:lpstr>
      <vt:lpstr>PowerPoint 演示文稿</vt:lpstr>
      <vt:lpstr>地面启动发动机</vt:lpstr>
      <vt:lpstr>地面启动发动机</vt:lpstr>
      <vt:lpstr>PowerPoint 演示文稿</vt:lpstr>
      <vt:lpstr>发动机启动基本程序</vt:lpstr>
      <vt:lpstr>发动机启动基本程序</vt:lpstr>
      <vt:lpstr>PowerPoint 演示文稿</vt:lpstr>
      <vt:lpstr>PowerPoint 演示文稿</vt:lpstr>
      <vt:lpstr>PowerPoint 演示文稿</vt:lpstr>
      <vt:lpstr>PowerPoint 演示文稿</vt:lpstr>
      <vt:lpstr>§5.4地面启动保护</vt:lpstr>
      <vt:lpstr>发动机热启动保护</vt:lpstr>
      <vt:lpstr>§5.4.2 发动机湿启动保护</vt:lpstr>
      <vt:lpstr>§5.4.3 反转超温保护</vt:lpstr>
      <vt:lpstr>§5.5.1 空中启动</vt:lpstr>
      <vt:lpstr>§5.5.2 空中启动保护</vt:lpstr>
      <vt:lpstr>PowerPoint 演示文稿</vt:lpstr>
      <vt:lpstr>PowerPoint 演示文稿</vt:lpstr>
      <vt:lpstr>启动电门</vt:lpstr>
      <vt:lpstr>启动电门</vt:lpstr>
      <vt:lpstr>PowerPoint 演示文稿</vt:lpstr>
      <vt:lpstr>§5.6.3 点火电源</vt:lpstr>
      <vt:lpstr>点火系统部件</vt:lpstr>
      <vt:lpstr>PowerPoint 演示文稿</vt:lpstr>
      <vt:lpstr>点火激励器</vt:lpstr>
      <vt:lpstr>PowerPoint 演示文稿</vt:lpstr>
      <vt:lpstr>点火激励器电路</vt:lpstr>
      <vt:lpstr>PowerPoint 演示文稿</vt:lpstr>
      <vt:lpstr>点火嘴</vt:lpstr>
      <vt:lpstr>PowerPoint 演示文稿</vt:lpstr>
      <vt:lpstr>点火导线冷却</vt:lpstr>
      <vt:lpstr>PowerPoint 演示文稿</vt:lpstr>
      <vt:lpstr>点火电路工作原理</vt:lpstr>
      <vt:lpstr>PowerPoint 演示文稿</vt:lpstr>
      <vt:lpstr>§5.7.2 熄火保护</vt:lpstr>
      <vt:lpstr>§5.7.2 熄火保护</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167</cp:revision>
  <dcterms:created xsi:type="dcterms:W3CDTF">2018-09-08T22:34:02Z</dcterms:created>
  <dcterms:modified xsi:type="dcterms:W3CDTF">2018-09-16T05:18:04Z</dcterms:modified>
</cp:coreProperties>
</file>